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69" d="100"/>
          <a:sy n="69"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8113D-C630-4699-8B4D-187AC74894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E47868E3-FB84-4E36-B88D-15DC3D46CE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76468E8D-4CE9-41F5-831E-6B4878B6CAEB}"/>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708C2770-4067-4949-8B04-773F97DDE3F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268B3ECB-D382-4863-BEBB-000F7E1F3B8B}"/>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2183474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938A-639F-4345-9967-7D3FD78650B4}"/>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A676A781-5E77-48F2-874B-CA4941C835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13D8BFCD-2E09-4CB5-B717-D88849E68ACB}"/>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855AA8B0-A2BB-49AD-8578-CF7A8CD7D84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669F4B2C-E0BC-4F29-9407-16AC7EBF1205}"/>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462371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BFBEB6-822E-4D83-B361-B3B2412546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0A5629DC-83AC-4277-807A-E31D57EC86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E5E44ACF-CB68-4ED3-8DCE-AFB83EBD7F38}"/>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A6735A00-2D04-4DB2-A561-9EE56292F17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EECE38AD-5A0A-4958-8DE8-6A74DA6836CB}"/>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268626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B860F-8CF9-461E-8CE2-107F06F475B9}"/>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1DDE96B3-52B2-43A3-9A94-8D4230F4B1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A890740D-2D9F-4635-B7E7-E24E1A71EEA3}"/>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672988AD-657E-4088-A84E-B3D34B8077B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506F78F4-57AD-40E1-80D3-06D212A8BBDE}"/>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299649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1918-1C27-4AFC-B003-AE2586C56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6938FC7E-FBDA-45DA-86C1-02355DF103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154954-5533-4C4F-AE74-6C45D3FB9C44}"/>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1F6E3BF3-E9BD-4CB1-8983-251C7BE8390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D74CC126-2F52-47C4-80C4-64D4BE8337CC}"/>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217450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BE88D-72EE-4D31-85FA-4314B6DB8CEE}"/>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9FA7E1AB-72C4-4373-B99B-4D5124A4C7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D922D9EF-3C97-4637-A712-89C8CDE929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102209EA-B8C0-47B9-AEA7-335B1F4740C5}"/>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6" name="Footer Placeholder 5">
            <a:extLst>
              <a:ext uri="{FF2B5EF4-FFF2-40B4-BE49-F238E27FC236}">
                <a16:creationId xmlns:a16="http://schemas.microsoft.com/office/drawing/2014/main" id="{8DC94B1E-46C5-424B-8783-84946F37695F}"/>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4C07A324-ECBE-4BA1-84A4-607BDEDD2A1B}"/>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349210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14F80-E5CE-46DE-9F76-ABB5E104D7F9}"/>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D2B1F4F0-104B-4004-AFBA-C640BF6580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2C7C55-40DF-406B-A649-4B74642497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38601E84-D991-418E-B5EA-60B54CB11E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BFCCE6-2B97-4C0D-B7D1-21D9E7E1BE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907C3251-DD86-4540-94A9-D735E2D5B2DF}"/>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8" name="Footer Placeholder 7">
            <a:extLst>
              <a:ext uri="{FF2B5EF4-FFF2-40B4-BE49-F238E27FC236}">
                <a16:creationId xmlns:a16="http://schemas.microsoft.com/office/drawing/2014/main" id="{D61DDAB7-EF70-4E32-9D9A-313E0DE2C9E2}"/>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id="{980DEFEB-F3F4-4C03-A9EC-E5F6F51303AC}"/>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71610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1747-4681-4019-A890-3BFC90C88368}"/>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733505FB-7E05-401A-B3F5-D40D0054AB1B}"/>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4" name="Footer Placeholder 3">
            <a:extLst>
              <a:ext uri="{FF2B5EF4-FFF2-40B4-BE49-F238E27FC236}">
                <a16:creationId xmlns:a16="http://schemas.microsoft.com/office/drawing/2014/main" id="{D12CC77B-CBE8-4FBD-93B6-EB4147B06681}"/>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id="{170F5796-64AC-414A-AE3F-7FD75934BD4D}"/>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315900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3A9703-AF96-41B6-B894-B397196435A0}"/>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3" name="Footer Placeholder 2">
            <a:extLst>
              <a:ext uri="{FF2B5EF4-FFF2-40B4-BE49-F238E27FC236}">
                <a16:creationId xmlns:a16="http://schemas.microsoft.com/office/drawing/2014/main" id="{29C304AA-FF8D-45C8-A730-7B8F2EBCA45E}"/>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id="{94E92A26-C1F2-42EA-842B-A0EAF66F9E0E}"/>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125620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2EFAD-F9F0-4C21-BA6C-444CAAD87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59645001-18E8-484D-B4F9-02DD90FDA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387EF461-3BC5-4345-B813-5BAB713D97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DB1A62-C67C-4B8D-8FF7-8C9CE7759C1F}"/>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6" name="Footer Placeholder 5">
            <a:extLst>
              <a:ext uri="{FF2B5EF4-FFF2-40B4-BE49-F238E27FC236}">
                <a16:creationId xmlns:a16="http://schemas.microsoft.com/office/drawing/2014/main" id="{60197EE3-EB85-44FC-8986-1AED266BFA10}"/>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6A5195F3-B707-499B-8DD9-C5EF9E8AD373}"/>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316435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8AD0-C4FA-4BF0-B213-1E6DAB423E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AE06A560-74FF-4CA0-BF35-057C5BA00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34D6B62C-342B-4AE8-8680-4DF9598E24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38B6C-F3F5-456A-90C0-DB41CB606402}"/>
              </a:ext>
            </a:extLst>
          </p:cNvPr>
          <p:cNvSpPr>
            <a:spLocks noGrp="1"/>
          </p:cNvSpPr>
          <p:nvPr>
            <p:ph type="dt" sz="half" idx="10"/>
          </p:nvPr>
        </p:nvSpPr>
        <p:spPr/>
        <p:txBody>
          <a:bodyPr/>
          <a:lstStyle/>
          <a:p>
            <a:fld id="{6229A90A-6448-4293-924C-8152C385CA7E}" type="datetimeFigureOut">
              <a:rPr lang="id-ID" smtClean="0"/>
              <a:t>09/12/2023</a:t>
            </a:fld>
            <a:endParaRPr lang="id-ID"/>
          </a:p>
        </p:txBody>
      </p:sp>
      <p:sp>
        <p:nvSpPr>
          <p:cNvPr id="6" name="Footer Placeholder 5">
            <a:extLst>
              <a:ext uri="{FF2B5EF4-FFF2-40B4-BE49-F238E27FC236}">
                <a16:creationId xmlns:a16="http://schemas.microsoft.com/office/drawing/2014/main" id="{E63BDDB7-16AE-4202-80A2-6D6F32F84797}"/>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4C9B3659-04AD-4EF5-AFD4-2E6C02F20F5E}"/>
              </a:ext>
            </a:extLst>
          </p:cNvPr>
          <p:cNvSpPr>
            <a:spLocks noGrp="1"/>
          </p:cNvSpPr>
          <p:nvPr>
            <p:ph type="sldNum" sz="quarter" idx="12"/>
          </p:nvPr>
        </p:nvSpPr>
        <p:spPr/>
        <p:txBody>
          <a:bodyPr/>
          <a:lstStyle/>
          <a:p>
            <a:fld id="{D123009A-88E9-4B1E-90DA-2E47582EAD50}" type="slidenum">
              <a:rPr lang="id-ID" smtClean="0"/>
              <a:t>‹#›</a:t>
            </a:fld>
            <a:endParaRPr lang="id-ID"/>
          </a:p>
        </p:txBody>
      </p:sp>
    </p:spTree>
    <p:extLst>
      <p:ext uri="{BB962C8B-B14F-4D97-AF65-F5344CB8AC3E}">
        <p14:creationId xmlns:p14="http://schemas.microsoft.com/office/powerpoint/2010/main" val="245965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328FA1-CF7F-4665-BD7A-D78CD6C717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id="{C727469D-DC20-4767-B5E4-096BE6B628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0112ED6A-4D38-4452-98B8-6F16EE9020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9A90A-6448-4293-924C-8152C385CA7E}" type="datetimeFigureOut">
              <a:rPr lang="id-ID" smtClean="0"/>
              <a:t>09/12/2023</a:t>
            </a:fld>
            <a:endParaRPr lang="id-ID"/>
          </a:p>
        </p:txBody>
      </p:sp>
      <p:sp>
        <p:nvSpPr>
          <p:cNvPr id="5" name="Footer Placeholder 4">
            <a:extLst>
              <a:ext uri="{FF2B5EF4-FFF2-40B4-BE49-F238E27FC236}">
                <a16:creationId xmlns:a16="http://schemas.microsoft.com/office/drawing/2014/main" id="{44E53643-0C7C-40DC-9282-C533E1D2FB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id="{F71B19CC-F4F5-4E19-8C46-4DA1AF25C6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3009A-88E9-4B1E-90DA-2E47582EAD50}" type="slidenum">
              <a:rPr lang="id-ID" smtClean="0"/>
              <a:t>‹#›</a:t>
            </a:fld>
            <a:endParaRPr lang="id-ID"/>
          </a:p>
        </p:txBody>
      </p:sp>
    </p:spTree>
    <p:extLst>
      <p:ext uri="{BB962C8B-B14F-4D97-AF65-F5344CB8AC3E}">
        <p14:creationId xmlns:p14="http://schemas.microsoft.com/office/powerpoint/2010/main" val="227128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13BCDB-CD0C-44AD-9E1E-81A2EF4896B4}"/>
              </a:ext>
            </a:extLst>
          </p:cNvPr>
          <p:cNvSpPr/>
          <p:nvPr/>
        </p:nvSpPr>
        <p:spPr>
          <a:xfrm>
            <a:off x="2838592" y="468246"/>
            <a:ext cx="6096000" cy="1384995"/>
          </a:xfrm>
          <a:prstGeom prst="rect">
            <a:avLst/>
          </a:prstGeom>
        </p:spPr>
        <p:txBody>
          <a:bodyPr>
            <a:spAutoFit/>
          </a:bodyPr>
          <a:lstStyle/>
          <a:p>
            <a:pPr algn="ctr">
              <a:spcAft>
                <a:spcPts val="0"/>
              </a:spcAft>
            </a:pPr>
            <a:r>
              <a:rPr lang="id-ID" sz="2800" b="1" dirty="0">
                <a:latin typeface="Calibri" panose="020F0502020204030204" pitchFamily="34" charset="0"/>
                <a:ea typeface="Calibri" panose="020F0502020204030204" pitchFamily="34" charset="0"/>
                <a:cs typeface="Times New Roman" panose="02020603050405020304" pitchFamily="18" charset="0"/>
              </a:rPr>
              <a:t>Need Analysis for the Development of Web-Based Guidance and Counseling Management in High Schools</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CAE93C9-9407-49ED-95A6-B59E6BEA16F5}"/>
              </a:ext>
            </a:extLst>
          </p:cNvPr>
          <p:cNvSpPr txBox="1"/>
          <p:nvPr/>
        </p:nvSpPr>
        <p:spPr>
          <a:xfrm>
            <a:off x="828996" y="2840182"/>
            <a:ext cx="9733177" cy="1384995"/>
          </a:xfrm>
          <a:prstGeom prst="rect">
            <a:avLst/>
          </a:prstGeom>
          <a:noFill/>
        </p:spPr>
        <p:txBody>
          <a:bodyPr wrap="none" rtlCol="0">
            <a:spAutoFit/>
          </a:bodyPr>
          <a:lstStyle/>
          <a:p>
            <a:pPr algn="ctr"/>
            <a:r>
              <a:rPr lang="id-ID" sz="2800" dirty="0"/>
              <a:t>KARTINI PANDIANGAN</a:t>
            </a:r>
          </a:p>
          <a:p>
            <a:pPr algn="ctr"/>
            <a:r>
              <a:rPr lang="id-ID" sz="2800" dirty="0"/>
              <a:t>Student Postgraduate Program ADMINISTRATION EDUCATIONAL</a:t>
            </a:r>
          </a:p>
          <a:p>
            <a:pPr algn="ctr"/>
            <a:r>
              <a:rPr lang="id-ID" sz="2800" dirty="0"/>
              <a:t>UNIVERSITAS NEGERI MEDAN </a:t>
            </a:r>
          </a:p>
        </p:txBody>
      </p:sp>
      <p:sp>
        <p:nvSpPr>
          <p:cNvPr id="7" name="Rectangle 6">
            <a:extLst>
              <a:ext uri="{FF2B5EF4-FFF2-40B4-BE49-F238E27FC236}">
                <a16:creationId xmlns:a16="http://schemas.microsoft.com/office/drawing/2014/main" id="{33647FCA-4D27-4E00-BF05-C0D8B914340D}"/>
              </a:ext>
            </a:extLst>
          </p:cNvPr>
          <p:cNvSpPr/>
          <p:nvPr/>
        </p:nvSpPr>
        <p:spPr>
          <a:xfrm>
            <a:off x="2563091" y="4831924"/>
            <a:ext cx="7032053" cy="523220"/>
          </a:xfrm>
          <a:prstGeom prst="rect">
            <a:avLst/>
          </a:prstGeom>
        </p:spPr>
        <p:txBody>
          <a:bodyPr wrap="none">
            <a:spAutoFit/>
          </a:bodyPr>
          <a:lstStyle/>
          <a:p>
            <a:r>
              <a:rPr lang="id-ID" sz="2800" dirty="0"/>
              <a:t>I am a counselor at SMA Negeri 2 Lubuk Pakam</a:t>
            </a:r>
          </a:p>
        </p:txBody>
      </p:sp>
    </p:spTree>
    <p:extLst>
      <p:ext uri="{BB962C8B-B14F-4D97-AF65-F5344CB8AC3E}">
        <p14:creationId xmlns:p14="http://schemas.microsoft.com/office/powerpoint/2010/main" val="285470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AF1711-15B8-44CD-8D11-0422DFFE848F}"/>
              </a:ext>
            </a:extLst>
          </p:cNvPr>
          <p:cNvSpPr/>
          <p:nvPr/>
        </p:nvSpPr>
        <p:spPr>
          <a:xfrm>
            <a:off x="459721" y="197551"/>
            <a:ext cx="3199915" cy="530594"/>
          </a:xfrm>
          <a:prstGeom prst="rect">
            <a:avLst/>
          </a:prstGeom>
        </p:spPr>
        <p:txBody>
          <a:bodyPr wrap="none">
            <a:spAutoFit/>
          </a:bodyPr>
          <a:lstStyle/>
          <a:p>
            <a:pPr algn="ctr">
              <a:lnSpc>
                <a:spcPct val="107000"/>
              </a:lnSpc>
              <a:spcAft>
                <a:spcPts val="800"/>
              </a:spcAft>
            </a:pPr>
            <a:r>
              <a:rPr lang="id-ID" sz="2800" dirty="0">
                <a:latin typeface="Times New Roman" panose="02020603050405020304" pitchFamily="18" charset="0"/>
                <a:ea typeface="Times New Roman" panose="02020603050405020304" pitchFamily="18" charset="0"/>
                <a:cs typeface="Times New Roman" panose="02020603050405020304" pitchFamily="18" charset="0"/>
              </a:rPr>
              <a:t>I. INTRODUCTION</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4DCDA21-C4E4-4601-9B99-E5AD36B0C883}"/>
              </a:ext>
            </a:extLst>
          </p:cNvPr>
          <p:cNvSpPr/>
          <p:nvPr/>
        </p:nvSpPr>
        <p:spPr>
          <a:xfrm>
            <a:off x="6998581" y="678821"/>
            <a:ext cx="5054873" cy="1815882"/>
          </a:xfrm>
          <a:prstGeom prst="rect">
            <a:avLst/>
          </a:prstGeom>
        </p:spPr>
        <p:txBody>
          <a:bodyPr wrap="square">
            <a:spAutoFit/>
          </a:bodyPr>
          <a:lstStyle/>
          <a:p>
            <a:pPr algn="just"/>
            <a:r>
              <a:rPr lang="id-ID" sz="2800" dirty="0">
                <a:latin typeface="Aharoni" panose="02010803020104030203" pitchFamily="2" charset="-79"/>
                <a:ea typeface="Times New Roman" panose="02020603050405020304" pitchFamily="18" charset="0"/>
                <a:cs typeface="Aharoni" panose="02010803020104030203" pitchFamily="2" charset="-79"/>
              </a:rPr>
              <a:t>Method </a:t>
            </a:r>
            <a:r>
              <a:rPr lang="en-US" sz="2800" b="1" dirty="0">
                <a:latin typeface="Aharoni" panose="02010803020104030203" pitchFamily="2" charset="-79"/>
                <a:cs typeface="Aharoni" panose="02010803020104030203" pitchFamily="2" charset="-79"/>
              </a:rPr>
              <a:t>conventional BK management </a:t>
            </a:r>
            <a:r>
              <a:rPr lang="en-US" sz="2800" dirty="0">
                <a:latin typeface="Aharoni" panose="02010803020104030203" pitchFamily="2" charset="-79"/>
                <a:cs typeface="Aharoni" panose="02010803020104030203" pitchFamily="2" charset="-79"/>
              </a:rPr>
              <a:t>not relevant to the era</a:t>
            </a:r>
            <a:r>
              <a:rPr lang="id-ID" sz="2800" dirty="0">
                <a:latin typeface="Aharoni" panose="02010803020104030203" pitchFamily="2" charset="-79"/>
                <a:cs typeface="Aharoni" panose="02010803020104030203" pitchFamily="2" charset="-79"/>
              </a:rPr>
              <a:t> </a:t>
            </a:r>
            <a:r>
              <a:rPr lang="en-US" sz="2800" b="1" dirty="0">
                <a:latin typeface="Aharoni" panose="02010803020104030203" pitchFamily="2" charset="-79"/>
                <a:cs typeface="Aharoni" panose="02010803020104030203" pitchFamily="2" charset="-79"/>
              </a:rPr>
              <a:t>of Industry 4.0 and Society 5.0</a:t>
            </a:r>
            <a:endParaRPr lang="en-US" sz="2800" dirty="0">
              <a:latin typeface="Aharoni" panose="02010803020104030203" pitchFamily="2" charset="-79"/>
              <a:cs typeface="Aharoni" panose="02010803020104030203" pitchFamily="2" charset="-79"/>
            </a:endParaRPr>
          </a:p>
        </p:txBody>
      </p:sp>
      <p:pic>
        <p:nvPicPr>
          <p:cNvPr id="7" name="Picture 6">
            <a:extLst>
              <a:ext uri="{FF2B5EF4-FFF2-40B4-BE49-F238E27FC236}">
                <a16:creationId xmlns:a16="http://schemas.microsoft.com/office/drawing/2014/main" id="{9BD54E58-CCAF-4536-A58E-3B2923D26CC4}"/>
              </a:ext>
            </a:extLst>
          </p:cNvPr>
          <p:cNvPicPr>
            <a:picLocks noChangeAspect="1"/>
          </p:cNvPicPr>
          <p:nvPr/>
        </p:nvPicPr>
        <p:blipFill rotWithShape="1">
          <a:blip r:embed="rId2"/>
          <a:srcRect l="26250" t="41586" r="30909" b="8463"/>
          <a:stretch/>
        </p:blipFill>
        <p:spPr>
          <a:xfrm>
            <a:off x="7107868" y="3987378"/>
            <a:ext cx="4195406" cy="2750179"/>
          </a:xfrm>
          <a:prstGeom prst="rect">
            <a:avLst/>
          </a:prstGeom>
        </p:spPr>
      </p:pic>
      <p:sp>
        <p:nvSpPr>
          <p:cNvPr id="8" name="Rectangle 7">
            <a:extLst>
              <a:ext uri="{FF2B5EF4-FFF2-40B4-BE49-F238E27FC236}">
                <a16:creationId xmlns:a16="http://schemas.microsoft.com/office/drawing/2014/main" id="{FFE0DC72-52C2-4593-A6F5-A2DEAA0EF587}"/>
              </a:ext>
            </a:extLst>
          </p:cNvPr>
          <p:cNvSpPr/>
          <p:nvPr/>
        </p:nvSpPr>
        <p:spPr>
          <a:xfrm>
            <a:off x="611636" y="728145"/>
            <a:ext cx="5719891" cy="3785652"/>
          </a:xfrm>
          <a:prstGeom prst="rect">
            <a:avLst/>
          </a:prstGeom>
        </p:spPr>
        <p:txBody>
          <a:bodyPr wrap="square">
            <a:spAutoFit/>
          </a:bodyPr>
          <a:lstStyle/>
          <a:p>
            <a:r>
              <a:rPr lang="en-US" sz="2400" b="1" dirty="0"/>
              <a:t>Guidance and counseling (BK) is one of the educational services that aims to help students develop their potential, overcome problems, and achieve independence. In order for the data of these activities to be managed effectively and efficiently, </a:t>
            </a:r>
            <a:endParaRPr lang="id-ID" sz="2400" b="1" dirty="0"/>
          </a:p>
          <a:p>
            <a:endParaRPr lang="id-ID" sz="2400" b="1" dirty="0"/>
          </a:p>
          <a:p>
            <a:r>
              <a:rPr lang="en-US" sz="2400" b="1" dirty="0"/>
              <a:t>The BK management that is applied in SMA Negeri 2 </a:t>
            </a:r>
            <a:r>
              <a:rPr lang="en-US" sz="2400" b="1" dirty="0" err="1"/>
              <a:t>Lubuk</a:t>
            </a:r>
            <a:r>
              <a:rPr lang="en-US" sz="2400" b="1" dirty="0"/>
              <a:t> </a:t>
            </a:r>
            <a:r>
              <a:rPr lang="en-US" sz="2400" b="1" dirty="0" err="1"/>
              <a:t>Pakam</a:t>
            </a:r>
            <a:r>
              <a:rPr lang="en-US" sz="2400" b="1" dirty="0"/>
              <a:t>, still uses conventional BK management</a:t>
            </a:r>
            <a:r>
              <a:rPr lang="id-ID" sz="2400" b="1" dirty="0"/>
              <a:t>.</a:t>
            </a:r>
            <a:endParaRPr lang="id-ID" sz="2400" dirty="0"/>
          </a:p>
        </p:txBody>
      </p:sp>
      <p:pic>
        <p:nvPicPr>
          <p:cNvPr id="10" name="Picture 9">
            <a:extLst>
              <a:ext uri="{FF2B5EF4-FFF2-40B4-BE49-F238E27FC236}">
                <a16:creationId xmlns:a16="http://schemas.microsoft.com/office/drawing/2014/main" id="{6A1E8745-AA4C-4501-B1E5-88EE195366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181" y="4513796"/>
            <a:ext cx="4056862" cy="2223761"/>
          </a:xfrm>
          <a:prstGeom prst="rect">
            <a:avLst/>
          </a:prstGeom>
        </p:spPr>
      </p:pic>
    </p:spTree>
    <p:extLst>
      <p:ext uri="{BB962C8B-B14F-4D97-AF65-F5344CB8AC3E}">
        <p14:creationId xmlns:p14="http://schemas.microsoft.com/office/powerpoint/2010/main" val="318848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30B387-F883-4433-ACF1-56FC76F8647B}"/>
              </a:ext>
            </a:extLst>
          </p:cNvPr>
          <p:cNvSpPr/>
          <p:nvPr/>
        </p:nvSpPr>
        <p:spPr>
          <a:xfrm>
            <a:off x="900546" y="213630"/>
            <a:ext cx="4107215" cy="530594"/>
          </a:xfrm>
          <a:prstGeom prst="rect">
            <a:avLst/>
          </a:prstGeom>
        </p:spPr>
        <p:txBody>
          <a:bodyPr wrap="none">
            <a:spAutoFit/>
          </a:bodyPr>
          <a:lstStyle/>
          <a:p>
            <a:pPr algn="ctr">
              <a:lnSpc>
                <a:spcPct val="107000"/>
              </a:lnSpc>
              <a:spcAft>
                <a:spcPts val="800"/>
              </a:spcAft>
            </a:pPr>
            <a:r>
              <a:rPr lang="id-ID" sz="2800" dirty="0">
                <a:latin typeface="Times New Roman" panose="02020603050405020304" pitchFamily="18" charset="0"/>
                <a:ea typeface="Times New Roman" panose="02020603050405020304" pitchFamily="18" charset="0"/>
                <a:cs typeface="Times New Roman" panose="02020603050405020304" pitchFamily="18" charset="0"/>
              </a:rPr>
              <a:t>II. RESEARCH METHOD</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038D91F9-552C-4E7B-952F-8BFCF312FC9C}"/>
              </a:ext>
            </a:extLst>
          </p:cNvPr>
          <p:cNvSpPr/>
          <p:nvPr/>
        </p:nvSpPr>
        <p:spPr>
          <a:xfrm>
            <a:off x="900546" y="1097018"/>
            <a:ext cx="7924800" cy="5016758"/>
          </a:xfrm>
          <a:prstGeom prst="rect">
            <a:avLst/>
          </a:prstGeom>
        </p:spPr>
        <p:txBody>
          <a:bodyPr wrap="square">
            <a:spAutoFit/>
          </a:bodyPr>
          <a:lstStyle/>
          <a:p>
            <a:r>
              <a:rPr lang="id-ID" sz="3200" dirty="0">
                <a:latin typeface="Times New Roman" panose="02020603050405020304" pitchFamily="18" charset="0"/>
                <a:ea typeface="Calibri" panose="020F0502020204030204" pitchFamily="34" charset="0"/>
              </a:rPr>
              <a:t>Data collection techniques were conducted by interviewing:</a:t>
            </a:r>
          </a:p>
          <a:p>
            <a:r>
              <a:rPr lang="id-ID" sz="3200" dirty="0">
                <a:latin typeface="Times New Roman" panose="02020603050405020304" pitchFamily="18" charset="0"/>
                <a:ea typeface="Calibri" panose="020F0502020204030204" pitchFamily="34" charset="0"/>
              </a:rPr>
              <a:t>1. principals,</a:t>
            </a:r>
          </a:p>
          <a:p>
            <a:r>
              <a:rPr lang="id-ID" sz="3200" dirty="0">
                <a:latin typeface="Times New Roman" panose="02020603050405020304" pitchFamily="18" charset="0"/>
                <a:ea typeface="Calibri" panose="020F0502020204030204" pitchFamily="34" charset="0"/>
              </a:rPr>
              <a:t>2. teachers, and</a:t>
            </a:r>
          </a:p>
          <a:p>
            <a:r>
              <a:rPr lang="id-ID" sz="3200" dirty="0">
                <a:latin typeface="Times New Roman" panose="02020603050405020304" pitchFamily="18" charset="0"/>
                <a:ea typeface="Calibri" panose="020F0502020204030204" pitchFamily="34" charset="0"/>
              </a:rPr>
              <a:t>3. students randomly</a:t>
            </a:r>
          </a:p>
          <a:p>
            <a:endParaRPr lang="id-ID" sz="3200" dirty="0">
              <a:latin typeface="Times New Roman" panose="02020603050405020304" pitchFamily="18" charset="0"/>
              <a:ea typeface="Calibri" panose="020F0502020204030204" pitchFamily="34" charset="0"/>
            </a:endParaRPr>
          </a:p>
          <a:p>
            <a:r>
              <a:rPr lang="id-ID" sz="3200" dirty="0">
                <a:latin typeface="Times New Roman" panose="02020603050405020304" pitchFamily="18" charset="0"/>
                <a:ea typeface="Calibri" panose="020F0502020204030204" pitchFamily="34" charset="0"/>
              </a:rPr>
              <a:t>AND</a:t>
            </a:r>
          </a:p>
          <a:p>
            <a:endParaRPr lang="id-ID" sz="3200" dirty="0">
              <a:latin typeface="Times New Roman" panose="02020603050405020304" pitchFamily="18" charset="0"/>
              <a:ea typeface="Calibri" panose="020F0502020204030204" pitchFamily="34" charset="0"/>
            </a:endParaRPr>
          </a:p>
          <a:p>
            <a:r>
              <a:rPr lang="id-ID" sz="3200" dirty="0">
                <a:latin typeface="Times New Roman" panose="02020603050405020304" pitchFamily="18" charset="0"/>
                <a:ea typeface="Calibri" panose="020F0502020204030204" pitchFamily="34" charset="0"/>
              </a:rPr>
              <a:t>documentation studies of guidance and counseling service documents at schools</a:t>
            </a:r>
            <a:endParaRPr lang="id-ID" sz="3200" dirty="0"/>
          </a:p>
        </p:txBody>
      </p:sp>
    </p:spTree>
    <p:extLst>
      <p:ext uri="{BB962C8B-B14F-4D97-AF65-F5344CB8AC3E}">
        <p14:creationId xmlns:p14="http://schemas.microsoft.com/office/powerpoint/2010/main" val="404753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16F76E-6941-4E4B-A542-489E0ACAA3DF}"/>
              </a:ext>
            </a:extLst>
          </p:cNvPr>
          <p:cNvSpPr/>
          <p:nvPr/>
        </p:nvSpPr>
        <p:spPr>
          <a:xfrm>
            <a:off x="484910" y="733246"/>
            <a:ext cx="11000509" cy="6124754"/>
          </a:xfrm>
          <a:prstGeom prst="rect">
            <a:avLst/>
          </a:prstGeom>
        </p:spPr>
        <p:txBody>
          <a:bodyPr wrap="square">
            <a:spAutoFit/>
          </a:bodyPr>
          <a:lstStyle/>
          <a:p>
            <a:pPr marL="342900" indent="-342900" algn="just">
              <a:spcAft>
                <a:spcPts val="0"/>
              </a:spcAft>
              <a:buFont typeface="+mj-l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The guidance and counseling management that has been applied at SMA N 2 Lubuk Pakam so far still applies conventional methods, where guidance and counseling services are recorded in double folio books and then stored in a cabinet. This condition is less effective and efficient when compared to the digitalization of the times. </a:t>
            </a:r>
          </a:p>
          <a:p>
            <a:pPr marL="342900" indent="-342900" algn="just">
              <a:spcAft>
                <a:spcPts val="0"/>
              </a:spcAf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The guidance and counseling management that is expected by teachers and students is that the management of guidance and counseling data at school should already be based on technology so that it makes it easier to consult and manage services. </a:t>
            </a:r>
          </a:p>
          <a:p>
            <a:pPr marL="342900" indent="-342900" algn="just">
              <a:spcAft>
                <a:spcPts val="0"/>
              </a:spcAf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The support of the school for the development of web-based guidance and counseling management is very supportive because SMA N 2 Lubuk Pakam is located in the middle of a city that is already considered advanced, and all school programs should already be integrated and systematic using digital technology.</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80342A3-6F17-4553-8EA2-67AF7FB4C860}"/>
              </a:ext>
            </a:extLst>
          </p:cNvPr>
          <p:cNvSpPr/>
          <p:nvPr/>
        </p:nvSpPr>
        <p:spPr>
          <a:xfrm>
            <a:off x="416782" y="0"/>
            <a:ext cx="2269212" cy="530594"/>
          </a:xfrm>
          <a:prstGeom prst="rect">
            <a:avLst/>
          </a:prstGeom>
        </p:spPr>
        <p:txBody>
          <a:bodyPr wrap="none">
            <a:spAutoFit/>
          </a:bodyPr>
          <a:lstStyle/>
          <a:p>
            <a:pPr algn="ctr">
              <a:lnSpc>
                <a:spcPct val="107000"/>
              </a:lnSpc>
              <a:spcAft>
                <a:spcPts val="800"/>
              </a:spcAft>
            </a:pPr>
            <a:r>
              <a:rPr lang="id-ID" sz="2800" b="1" dirty="0">
                <a:latin typeface="Times New Roman" panose="02020603050405020304" pitchFamily="18" charset="0"/>
                <a:ea typeface="Times New Roman" panose="02020603050405020304" pitchFamily="18" charset="0"/>
                <a:cs typeface="Times New Roman" panose="02020603050405020304" pitchFamily="18" charset="0"/>
              </a:rPr>
              <a:t>III. RESULT </a:t>
            </a:r>
            <a:endParaRPr lang="id-ID"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9439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1BA26A5-084C-4520-8A14-C8E163745024}"/>
              </a:ext>
            </a:extLst>
          </p:cNvPr>
          <p:cNvSpPr/>
          <p:nvPr/>
        </p:nvSpPr>
        <p:spPr>
          <a:xfrm>
            <a:off x="491431" y="733246"/>
            <a:ext cx="11000509" cy="6124754"/>
          </a:xfrm>
          <a:prstGeom prst="rect">
            <a:avLst/>
          </a:prstGeom>
        </p:spPr>
        <p:txBody>
          <a:bodyPr wrap="square">
            <a:spAutoFit/>
          </a:bodyPr>
          <a:lstStyle/>
          <a:p>
            <a:pPr algn="just">
              <a:spcAft>
                <a:spcPts val="0"/>
              </a:spcAft>
            </a:pPr>
            <a:r>
              <a:rPr lang="id-ID" sz="2800" dirty="0">
                <a:latin typeface="Times New Roman" panose="02020603050405020304" pitchFamily="18" charset="0"/>
                <a:ea typeface="Calibri" panose="020F0502020204030204" pitchFamily="34" charset="0"/>
                <a:cs typeface="Times New Roman" panose="02020603050405020304" pitchFamily="18" charset="0"/>
              </a:rPr>
              <a:t>Based on the interview responses, it can be concluded that the guidance and counseling management applied at SMA N 2 Lubuk Pakam still uses conventional methods. This can lead to the following problems in guidance and counseling management:</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Inefficient and ineffective: The planning, organizing, implementing, controlling, and evaluating processes of guidance and counseling services become inefficient and ineffective because they are done manually.</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Inaccurate and comprehensive: Data and information on guidance and counseling services become inaccurate and comprehensive because they are not managed systematically.</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id-ID" sz="2800" dirty="0">
                <a:latin typeface="Times New Roman" panose="02020603050405020304" pitchFamily="18" charset="0"/>
                <a:ea typeface="Calibri" panose="020F0502020204030204" pitchFamily="34" charset="0"/>
                <a:cs typeface="Times New Roman" panose="02020603050405020304" pitchFamily="18" charset="0"/>
              </a:rPr>
              <a:t>Difficult to access: Data and information on guidance and counseling services become difficult to access because they are not integrated into a single information system.</a:t>
            </a:r>
            <a:endParaRPr lang="id-ID"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12AC14A5-A293-4D9C-8583-29D46F65A5D2}"/>
              </a:ext>
            </a:extLst>
          </p:cNvPr>
          <p:cNvSpPr/>
          <p:nvPr/>
        </p:nvSpPr>
        <p:spPr>
          <a:xfrm>
            <a:off x="443345" y="78004"/>
            <a:ext cx="2382383" cy="523220"/>
          </a:xfrm>
          <a:prstGeom prst="rect">
            <a:avLst/>
          </a:prstGeom>
        </p:spPr>
        <p:txBody>
          <a:bodyPr wrap="none">
            <a:spAutoFit/>
          </a:bodyPr>
          <a:lstStyle/>
          <a:p>
            <a:pPr algn="ctr">
              <a:spcAft>
                <a:spcPts val="0"/>
              </a:spcAft>
            </a:pPr>
            <a:r>
              <a:rPr lang="id-ID" sz="2800" b="1" dirty="0">
                <a:latin typeface="Times New Roman" panose="02020603050405020304" pitchFamily="18" charset="0"/>
                <a:ea typeface="Calibri" panose="020F0502020204030204" pitchFamily="34" charset="0"/>
                <a:cs typeface="Times New Roman" panose="02020603050405020304" pitchFamily="18" charset="0"/>
              </a:rPr>
              <a:t>DISCUSSION</a:t>
            </a:r>
            <a:endParaRPr lang="id-ID"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530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1090A-CB28-45BC-A4BD-271EBC9BD505}"/>
              </a:ext>
            </a:extLst>
          </p:cNvPr>
          <p:cNvSpPr/>
          <p:nvPr/>
        </p:nvSpPr>
        <p:spPr>
          <a:xfrm>
            <a:off x="419046" y="329366"/>
            <a:ext cx="3152017" cy="530594"/>
          </a:xfrm>
          <a:prstGeom prst="rect">
            <a:avLst/>
          </a:prstGeom>
        </p:spPr>
        <p:txBody>
          <a:bodyPr wrap="none">
            <a:spAutoFit/>
          </a:bodyPr>
          <a:lstStyle/>
          <a:p>
            <a:pPr algn="ctr">
              <a:lnSpc>
                <a:spcPct val="107000"/>
              </a:lnSpc>
              <a:spcAft>
                <a:spcPts val="800"/>
              </a:spcAft>
            </a:pPr>
            <a:r>
              <a:rPr lang="id-ID" sz="2800" b="1" dirty="0">
                <a:latin typeface="Times New Roman" panose="02020603050405020304" pitchFamily="18" charset="0"/>
                <a:ea typeface="Times New Roman" panose="02020603050405020304" pitchFamily="18" charset="0"/>
                <a:cs typeface="Times New Roman" panose="02020603050405020304" pitchFamily="18" charset="0"/>
              </a:rPr>
              <a:t>IV. CONCLUSION</a:t>
            </a:r>
            <a:endParaRPr lang="id-ID"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97DC6EA2-16F1-4DBA-893C-0A6B8F0C890E}"/>
              </a:ext>
            </a:extLst>
          </p:cNvPr>
          <p:cNvSpPr/>
          <p:nvPr/>
        </p:nvSpPr>
        <p:spPr>
          <a:xfrm>
            <a:off x="911139" y="1000358"/>
            <a:ext cx="9701442" cy="5262979"/>
          </a:xfrm>
          <a:prstGeom prst="rect">
            <a:avLst/>
          </a:prstGeom>
        </p:spPr>
        <p:txBody>
          <a:bodyPr wrap="square">
            <a:spAutoFit/>
          </a:bodyPr>
          <a:lstStyle/>
          <a:p>
            <a:pPr algn="just"/>
            <a:r>
              <a:rPr lang="id-ID" sz="2400" dirty="0">
                <a:latin typeface="Arial" panose="020B0604020202020204" pitchFamily="34" charset="0"/>
                <a:cs typeface="Arial" panose="020B0604020202020204" pitchFamily="34" charset="0"/>
              </a:rPr>
              <a:t>The development of a web-based guidance and counseling management application can be done by considering the following: </a:t>
            </a:r>
          </a:p>
          <a:p>
            <a:pPr marL="457200" indent="-457200" algn="just">
              <a:buAutoNum type="arabicParenR"/>
            </a:pPr>
            <a:r>
              <a:rPr lang="id-ID" sz="2400" dirty="0">
                <a:latin typeface="Arial" panose="020B0604020202020204" pitchFamily="34" charset="0"/>
                <a:cs typeface="Arial" panose="020B0604020202020204" pitchFamily="34" charset="0"/>
              </a:rPr>
              <a:t>The guidance and counseling management application must be in accordance with the needs of SMA Negeri 2 Lubuk Pakam school; </a:t>
            </a:r>
          </a:p>
          <a:p>
            <a:pPr marL="457200" indent="-457200" algn="just">
              <a:buAutoNum type="arabicParenR"/>
            </a:pPr>
            <a:r>
              <a:rPr lang="id-ID" sz="2400" dirty="0">
                <a:latin typeface="Arial" panose="020B0604020202020204" pitchFamily="34" charset="0"/>
                <a:cs typeface="Arial" panose="020B0604020202020204" pitchFamily="34" charset="0"/>
              </a:rPr>
              <a:t>Guidance and counseling management must be safe and confidential to protect data and information on guidance and counseling services;</a:t>
            </a:r>
          </a:p>
          <a:p>
            <a:pPr marL="457200" indent="-457200" algn="just">
              <a:buAutoNum type="arabicParenR"/>
            </a:pPr>
            <a:r>
              <a:rPr lang="id-ID" sz="2400" dirty="0">
                <a:latin typeface="Arial" panose="020B0604020202020204" pitchFamily="34" charset="0"/>
                <a:cs typeface="Arial" panose="020B0604020202020204" pitchFamily="34" charset="0"/>
              </a:rPr>
              <a:t>SMA Negeri 2 Lubuk Pakam school must have adequate resources to develop and operate the guidance and counseling management application. By considering these factors, the development of a web-based guidance and counseling management application can be the right solution to improve the quality of guidance and counseling services at SMA 2 Lubuk Pakam school.</a:t>
            </a:r>
          </a:p>
        </p:txBody>
      </p:sp>
    </p:spTree>
    <p:extLst>
      <p:ext uri="{BB962C8B-B14F-4D97-AF65-F5344CB8AC3E}">
        <p14:creationId xmlns:p14="http://schemas.microsoft.com/office/powerpoint/2010/main" val="2517806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1338</TotalTime>
  <Words>543</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Aharoni</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11</cp:revision>
  <dcterms:created xsi:type="dcterms:W3CDTF">2023-12-09T07:02:59Z</dcterms:created>
  <dcterms:modified xsi:type="dcterms:W3CDTF">2023-12-10T05:21:35Z</dcterms:modified>
</cp:coreProperties>
</file>