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4" r:id="rId8"/>
    <p:sldId id="267" r:id="rId9"/>
    <p:sldId id="268"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anva Sans" panose="020B0604020202020204" charset="0"/>
      <p:regular r:id="rId15"/>
    </p:embeddedFont>
    <p:embeddedFont>
      <p:font typeface="Canva Sans Bold" panose="020B0604020202020204" charset="0"/>
      <p:regular r:id="rId16"/>
    </p:embeddedFont>
    <p:embeddedFont>
      <p:font typeface="Red Hat Display" panose="020B0604020202020204" charset="0"/>
      <p:regular r:id="rId17"/>
    </p:embeddedFont>
    <p:embeddedFont>
      <p:font typeface="Red Hat Display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2743200" y="7775990"/>
            <a:ext cx="12866062" cy="1939510"/>
            <a:chOff x="0" y="0"/>
            <a:chExt cx="2948645" cy="226823"/>
          </a:xfrm>
        </p:grpSpPr>
        <p:sp>
          <p:nvSpPr>
            <p:cNvPr id="3" name="Freeform 3"/>
            <p:cNvSpPr/>
            <p:nvPr/>
          </p:nvSpPr>
          <p:spPr>
            <a:xfrm>
              <a:off x="0" y="0"/>
              <a:ext cx="2948645" cy="226823"/>
            </a:xfrm>
            <a:custGeom>
              <a:avLst/>
              <a:gdLst/>
              <a:ahLst/>
              <a:cxnLst/>
              <a:rect l="l" t="t" r="r" b="b"/>
              <a:pathLst>
                <a:path w="2948645" h="226823">
                  <a:moveTo>
                    <a:pt x="0" y="0"/>
                  </a:moveTo>
                  <a:lnTo>
                    <a:pt x="2948645" y="0"/>
                  </a:lnTo>
                  <a:lnTo>
                    <a:pt x="2948645" y="226823"/>
                  </a:lnTo>
                  <a:lnTo>
                    <a:pt x="0" y="226823"/>
                  </a:lnTo>
                  <a:close/>
                </a:path>
              </a:pathLst>
            </a:custGeom>
            <a:solidFill>
              <a:srgbClr val="06523B"/>
            </a:solidFill>
          </p:spPr>
        </p:sp>
        <p:sp>
          <p:nvSpPr>
            <p:cNvPr id="4" name="TextBox 4"/>
            <p:cNvSpPr txBox="1"/>
            <p:nvPr/>
          </p:nvSpPr>
          <p:spPr>
            <a:xfrm>
              <a:off x="0" y="-38100"/>
              <a:ext cx="2948645" cy="26492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62516" y="7245635"/>
            <a:ext cx="301755" cy="301755"/>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523B"/>
            </a:solidFill>
          </p:spPr>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139"/>
                </a:lnSpc>
              </a:pPr>
              <a:endParaRPr/>
            </a:p>
          </p:txBody>
        </p:sp>
      </p:grpSp>
      <p:grpSp>
        <p:nvGrpSpPr>
          <p:cNvPr id="8" name="Group 8"/>
          <p:cNvGrpSpPr/>
          <p:nvPr/>
        </p:nvGrpSpPr>
        <p:grpSpPr>
          <a:xfrm>
            <a:off x="1087856" y="7245635"/>
            <a:ext cx="301755" cy="301755"/>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523B"/>
            </a:solidFill>
          </p:spPr>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139"/>
                </a:lnSpc>
              </a:pPr>
              <a:endParaRPr/>
            </a:p>
          </p:txBody>
        </p:sp>
      </p:grpSp>
      <p:grpSp>
        <p:nvGrpSpPr>
          <p:cNvPr id="11" name="Group 11"/>
          <p:cNvGrpSpPr/>
          <p:nvPr/>
        </p:nvGrpSpPr>
        <p:grpSpPr>
          <a:xfrm>
            <a:off x="1613461" y="7245635"/>
            <a:ext cx="301755" cy="301755"/>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523B"/>
            </a:solidFill>
          </p:spPr>
        </p:sp>
        <p:sp>
          <p:nvSpPr>
            <p:cNvPr id="13" name="TextBox 13"/>
            <p:cNvSpPr txBox="1"/>
            <p:nvPr/>
          </p:nvSpPr>
          <p:spPr>
            <a:xfrm>
              <a:off x="0" y="0"/>
              <a:ext cx="812800" cy="812800"/>
            </a:xfrm>
            <a:prstGeom prst="rect">
              <a:avLst/>
            </a:prstGeom>
          </p:spPr>
          <p:txBody>
            <a:bodyPr lIns="50800" tIns="50800" rIns="50800" bIns="50800" rtlCol="0" anchor="ctr"/>
            <a:lstStyle/>
            <a:p>
              <a:pPr algn="ctr">
                <a:lnSpc>
                  <a:spcPts val="139"/>
                </a:lnSpc>
              </a:pPr>
              <a:endParaRPr/>
            </a:p>
          </p:txBody>
        </p:sp>
      </p:grpSp>
      <p:sp>
        <p:nvSpPr>
          <p:cNvPr id="14" name="Freeform 14"/>
          <p:cNvSpPr/>
          <p:nvPr/>
        </p:nvSpPr>
        <p:spPr>
          <a:xfrm>
            <a:off x="2286000" y="80924"/>
            <a:ext cx="13323262" cy="4048465"/>
          </a:xfrm>
          <a:custGeom>
            <a:avLst/>
            <a:gdLst/>
            <a:ahLst/>
            <a:cxnLst/>
            <a:rect l="l" t="t" r="r" b="b"/>
            <a:pathLst>
              <a:path w="10980954" h="4048465">
                <a:moveTo>
                  <a:pt x="0" y="0"/>
                </a:moveTo>
                <a:lnTo>
                  <a:pt x="10980954" y="0"/>
                </a:lnTo>
                <a:lnTo>
                  <a:pt x="10980954" y="4048465"/>
                </a:lnTo>
                <a:lnTo>
                  <a:pt x="0" y="4048465"/>
                </a:lnTo>
                <a:lnTo>
                  <a:pt x="0" y="0"/>
                </a:lnTo>
                <a:close/>
              </a:path>
            </a:pathLst>
          </a:custGeom>
          <a:blipFill>
            <a:blip r:embed="rId2"/>
            <a:stretch>
              <a:fillRect/>
            </a:stretch>
          </a:blipFill>
        </p:spPr>
      </p:sp>
      <p:sp>
        <p:nvSpPr>
          <p:cNvPr id="15" name="TextBox 15"/>
          <p:cNvSpPr txBox="1"/>
          <p:nvPr/>
        </p:nvSpPr>
        <p:spPr>
          <a:xfrm>
            <a:off x="214080" y="4129389"/>
            <a:ext cx="18073920" cy="2437295"/>
          </a:xfrm>
          <a:prstGeom prst="rect">
            <a:avLst/>
          </a:prstGeom>
        </p:spPr>
        <p:txBody>
          <a:bodyPr lIns="0" tIns="0" rIns="0" bIns="0" rtlCol="0" anchor="t">
            <a:spAutoFit/>
          </a:bodyPr>
          <a:lstStyle/>
          <a:p>
            <a:pPr>
              <a:lnSpc>
                <a:spcPts val="6584"/>
              </a:lnSpc>
            </a:pPr>
            <a:r>
              <a:rPr lang="en-US" sz="4167" dirty="0">
                <a:solidFill>
                  <a:srgbClr val="000000"/>
                </a:solidFill>
                <a:latin typeface="Red Hat Display Bold"/>
              </a:rPr>
              <a:t>QUICKLY SOLVING STUDENT PROBLEMS: THE IMPLEMENTATION</a:t>
            </a:r>
          </a:p>
          <a:p>
            <a:pPr>
              <a:lnSpc>
                <a:spcPts val="6584"/>
              </a:lnSpc>
            </a:pPr>
            <a:r>
              <a:rPr lang="en-US" sz="4167" dirty="0">
                <a:solidFill>
                  <a:srgbClr val="000000"/>
                </a:solidFill>
                <a:latin typeface="Red Hat Display Bold"/>
              </a:rPr>
              <a:t>OF SERVANT LEADERSHIP THROUGH THE STUDENT CHARACTER-BUILDING PROGRAM IN ELEMENTARY SCHOOL</a:t>
            </a:r>
          </a:p>
        </p:txBody>
      </p:sp>
      <p:sp>
        <p:nvSpPr>
          <p:cNvPr id="16" name="TextBox 16"/>
          <p:cNvSpPr txBox="1"/>
          <p:nvPr/>
        </p:nvSpPr>
        <p:spPr>
          <a:xfrm>
            <a:off x="562516" y="7921306"/>
            <a:ext cx="17496884" cy="2365391"/>
          </a:xfrm>
          <a:prstGeom prst="rect">
            <a:avLst/>
          </a:prstGeom>
        </p:spPr>
        <p:txBody>
          <a:bodyPr wrap="square" lIns="0" tIns="0" rIns="0" bIns="0" rtlCol="0" anchor="t">
            <a:spAutoFit/>
          </a:bodyPr>
          <a:lstStyle/>
          <a:p>
            <a:pPr algn="ctr">
              <a:lnSpc>
                <a:spcPts val="4250"/>
              </a:lnSpc>
            </a:pPr>
            <a:r>
              <a:rPr lang="en-US" sz="3036" b="1" spc="1514" dirty="0">
                <a:solidFill>
                  <a:srgbClr val="FFFFFF"/>
                </a:solidFill>
                <a:latin typeface="Red Hat Display"/>
              </a:rPr>
              <a:t>RD FURQON</a:t>
            </a:r>
          </a:p>
          <a:p>
            <a:pPr algn="ctr"/>
            <a:r>
              <a:rPr lang="en-US" sz="2800" dirty="0">
                <a:solidFill>
                  <a:schemeClr val="bg1"/>
                </a:solidFill>
                <a:effectLst/>
                <a:latin typeface="Times New Roman" panose="02020603050405020304" pitchFamily="18" charset="0"/>
                <a:ea typeface="MS Mincho" panose="02020609040205080304" pitchFamily="49" charset="-128"/>
              </a:rPr>
              <a:t>School of Postgraduate, Educational Administration</a:t>
            </a:r>
            <a:endParaRPr lang="en-ID" sz="2800" dirty="0">
              <a:solidFill>
                <a:schemeClr val="bg1"/>
              </a:solidFill>
              <a:effectLst/>
              <a:latin typeface="Times New Roman" panose="02020603050405020304" pitchFamily="18" charset="0"/>
              <a:ea typeface="Times New Roman" panose="02020603050405020304" pitchFamily="18" charset="0"/>
            </a:endParaRPr>
          </a:p>
          <a:p>
            <a:pPr algn="ctr"/>
            <a:r>
              <a:rPr lang="en-US" sz="2800" dirty="0">
                <a:solidFill>
                  <a:schemeClr val="bg1"/>
                </a:solidFill>
                <a:effectLst/>
                <a:latin typeface="Times New Roman" panose="02020603050405020304" pitchFamily="18" charset="0"/>
                <a:ea typeface="MS Mincho" panose="02020609040205080304" pitchFamily="49" charset="-128"/>
              </a:rPr>
              <a:t>Universitas Pendidikan Indonesia</a:t>
            </a:r>
            <a:endParaRPr lang="en-ID" sz="2800" dirty="0">
              <a:solidFill>
                <a:schemeClr val="bg1"/>
              </a:solidFill>
              <a:effectLst/>
              <a:latin typeface="Times New Roman" panose="02020603050405020304" pitchFamily="18" charset="0"/>
              <a:ea typeface="Times New Roman" panose="02020603050405020304" pitchFamily="18" charset="0"/>
            </a:endParaRPr>
          </a:p>
          <a:p>
            <a:pPr algn="ctr"/>
            <a:r>
              <a:rPr lang="en-US" sz="2800" dirty="0">
                <a:solidFill>
                  <a:schemeClr val="bg1"/>
                </a:solidFill>
                <a:effectLst/>
                <a:latin typeface="Times New Roman" panose="02020603050405020304" pitchFamily="18" charset="0"/>
                <a:ea typeface="MS Mincho" panose="02020609040205080304" pitchFamily="49" charset="-128"/>
              </a:rPr>
              <a:t>Bandung, Indonesia</a:t>
            </a:r>
            <a:endParaRPr lang="en-ID" sz="2800" dirty="0">
              <a:solidFill>
                <a:schemeClr val="bg1"/>
              </a:solidFill>
              <a:effectLst/>
              <a:latin typeface="Times New Roman" panose="02020603050405020304" pitchFamily="18" charset="0"/>
              <a:ea typeface="Times New Roman" panose="02020603050405020304" pitchFamily="18" charset="0"/>
            </a:endParaRPr>
          </a:p>
          <a:p>
            <a:pPr>
              <a:lnSpc>
                <a:spcPts val="4250"/>
              </a:lnSpc>
            </a:pPr>
            <a:endParaRPr lang="en-US" sz="3036" spc="1514" dirty="0">
              <a:solidFill>
                <a:srgbClr val="FFFFFF"/>
              </a:solidFill>
              <a:latin typeface="Red Hat Display"/>
            </a:endParaRPr>
          </a:p>
        </p:txBody>
      </p:sp>
      <p:sp>
        <p:nvSpPr>
          <p:cNvPr id="17" name="TextBox 17"/>
          <p:cNvSpPr txBox="1"/>
          <p:nvPr/>
        </p:nvSpPr>
        <p:spPr>
          <a:xfrm>
            <a:off x="2143816" y="7072981"/>
            <a:ext cx="2798763" cy="580389"/>
          </a:xfrm>
          <a:prstGeom prst="rect">
            <a:avLst/>
          </a:prstGeom>
        </p:spPr>
        <p:txBody>
          <a:bodyPr lIns="0" tIns="0" rIns="0" bIns="0" rtlCol="0" anchor="t">
            <a:spAutoFit/>
          </a:bodyPr>
          <a:lstStyle/>
          <a:p>
            <a:pPr algn="ctr">
              <a:lnSpc>
                <a:spcPts val="4760"/>
              </a:lnSpc>
            </a:pPr>
            <a:r>
              <a:rPr lang="en-US" sz="3400">
                <a:solidFill>
                  <a:srgbClr val="000000"/>
                </a:solidFill>
                <a:latin typeface="Canva Sans Bold"/>
              </a:rPr>
              <a:t>Presented by</a:t>
            </a:r>
          </a:p>
        </p:txBody>
      </p:sp>
    </p:spTree>
  </p:cSld>
  <p:clrMapOvr>
    <a:masterClrMapping/>
  </p:clrMapOvr>
  <mc:AlternateContent xmlns:mc="http://schemas.openxmlformats.org/markup-compatibility/2006" xmlns:p14="http://schemas.microsoft.com/office/powerpoint/2010/main">
    <mc:Choice Requires="p14">
      <p:transition spd="slow" p14:dur="2000" advTm="93959"/>
    </mc:Choice>
    <mc:Fallback xmlns="">
      <p:transition spd="slow" advTm="939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228600" y="1442259"/>
            <a:ext cx="9395781" cy="7969648"/>
            <a:chOff x="0" y="-38100"/>
            <a:chExt cx="2807017" cy="2967980"/>
          </a:xfrm>
        </p:grpSpPr>
        <p:sp>
          <p:nvSpPr>
            <p:cNvPr id="3" name="Freeform 3"/>
            <p:cNvSpPr/>
            <p:nvPr/>
          </p:nvSpPr>
          <p:spPr>
            <a:xfrm>
              <a:off x="0" y="0"/>
              <a:ext cx="2807017" cy="2929880"/>
            </a:xfrm>
            <a:custGeom>
              <a:avLst/>
              <a:gdLst/>
              <a:ahLst/>
              <a:cxnLst/>
              <a:rect l="l" t="t" r="r" b="b"/>
              <a:pathLst>
                <a:path w="2807017" h="2929880">
                  <a:moveTo>
                    <a:pt x="0" y="0"/>
                  </a:moveTo>
                  <a:lnTo>
                    <a:pt x="2807017" y="0"/>
                  </a:lnTo>
                  <a:lnTo>
                    <a:pt x="2807017" y="2929880"/>
                  </a:lnTo>
                  <a:lnTo>
                    <a:pt x="0" y="2929880"/>
                  </a:lnTo>
                  <a:close/>
                </a:path>
              </a:pathLst>
            </a:custGeom>
            <a:solidFill>
              <a:srgbClr val="000000">
                <a:alpha val="0"/>
              </a:srgbClr>
            </a:solidFill>
            <a:ln w="38100" cap="sq">
              <a:solidFill>
                <a:srgbClr val="06523B"/>
              </a:solidFill>
              <a:prstDash val="solid"/>
              <a:miter/>
            </a:ln>
          </p:spPr>
        </p:sp>
        <p:sp>
          <p:nvSpPr>
            <p:cNvPr id="4" name="TextBox 4"/>
            <p:cNvSpPr txBox="1"/>
            <p:nvPr/>
          </p:nvSpPr>
          <p:spPr>
            <a:xfrm>
              <a:off x="0" y="-38100"/>
              <a:ext cx="2807017" cy="29679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299911" y="108422"/>
            <a:ext cx="1100452" cy="1100452"/>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523B"/>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9610526" y="1870443"/>
            <a:ext cx="550203" cy="550203"/>
          </a:xfrm>
          <a:custGeom>
            <a:avLst/>
            <a:gdLst/>
            <a:ahLst/>
            <a:cxnLst/>
            <a:rect l="l" t="t" r="r" b="b"/>
            <a:pathLst>
              <a:path w="550203" h="550203">
                <a:moveTo>
                  <a:pt x="0" y="0"/>
                </a:moveTo>
                <a:lnTo>
                  <a:pt x="550203" y="0"/>
                </a:lnTo>
                <a:lnTo>
                  <a:pt x="550203" y="550202"/>
                </a:lnTo>
                <a:lnTo>
                  <a:pt x="0" y="5502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1028700" y="875093"/>
            <a:ext cx="5665322" cy="567168"/>
          </a:xfrm>
          <a:prstGeom prst="rect">
            <a:avLst/>
          </a:prstGeom>
        </p:spPr>
        <p:txBody>
          <a:bodyPr lIns="0" tIns="0" rIns="0" bIns="0" rtlCol="0" anchor="t">
            <a:spAutoFit/>
          </a:bodyPr>
          <a:lstStyle/>
          <a:p>
            <a:pPr>
              <a:lnSpc>
                <a:spcPts val="4204"/>
              </a:lnSpc>
            </a:pPr>
            <a:r>
              <a:rPr lang="en-US" sz="4162" b="1" dirty="0">
                <a:solidFill>
                  <a:srgbClr val="000000"/>
                </a:solidFill>
                <a:latin typeface="Red Hat Display"/>
              </a:rPr>
              <a:t>INTRODUCTION</a:t>
            </a:r>
          </a:p>
        </p:txBody>
      </p:sp>
      <p:sp>
        <p:nvSpPr>
          <p:cNvPr id="24" name="TextBox 24"/>
          <p:cNvSpPr txBox="1"/>
          <p:nvPr/>
        </p:nvSpPr>
        <p:spPr>
          <a:xfrm>
            <a:off x="507446" y="1442260"/>
            <a:ext cx="8636554" cy="7809510"/>
          </a:xfrm>
          <a:prstGeom prst="rect">
            <a:avLst/>
          </a:prstGeom>
        </p:spPr>
        <p:txBody>
          <a:bodyPr lIns="0" tIns="0" rIns="0" bIns="0" rtlCol="0" anchor="t">
            <a:spAutoFit/>
          </a:bodyPr>
          <a:lstStyle/>
          <a:p>
            <a:pPr algn="just">
              <a:lnSpc>
                <a:spcPts val="3434"/>
              </a:lnSpc>
            </a:pPr>
            <a:r>
              <a:rPr lang="en-ID" sz="2000" b="1" dirty="0">
                <a:effectLst/>
                <a:latin typeface="Calibri" panose="020F0502020204030204" pitchFamily="34" charset="0"/>
                <a:ea typeface="Calibri" panose="020F0502020204030204" pitchFamily="34" charset="0"/>
                <a:cs typeface="Arial" panose="020B0604020202020204" pitchFamily="34" charset="0"/>
              </a:rPr>
              <a:t>WE KNOW </a:t>
            </a:r>
            <a:r>
              <a:rPr lang="en-ID" sz="2000" b="1" dirty="0">
                <a:latin typeface="Calibri" panose="020F0502020204030204" pitchFamily="34" charset="0"/>
                <a:ea typeface="Calibri" panose="020F0502020204030204" pitchFamily="34" charset="0"/>
                <a:cs typeface="Arial" panose="020B0604020202020204" pitchFamily="34" charset="0"/>
              </a:rPr>
              <a:t>THAT :</a:t>
            </a:r>
          </a:p>
          <a:p>
            <a:pPr algn="just">
              <a:lnSpc>
                <a:spcPts val="3434"/>
              </a:lnSpc>
            </a:pPr>
            <a:r>
              <a:rPr lang="en-ID" sz="2000" dirty="0">
                <a:effectLst/>
                <a:latin typeface="Calibri" panose="020F0502020204030204" pitchFamily="34" charset="0"/>
                <a:ea typeface="Calibri" panose="020F0502020204030204" pitchFamily="34" charset="0"/>
                <a:cs typeface="Arial" panose="020B0604020202020204" pitchFamily="34" charset="0"/>
              </a:rPr>
              <a:t>Education is a process of forming and fostering humans into individuals with character.</a:t>
            </a:r>
          </a:p>
          <a:p>
            <a:pPr algn="just">
              <a:lnSpc>
                <a:spcPts val="3434"/>
              </a:lnSpc>
            </a:pPr>
            <a:r>
              <a:rPr lang="en-US" sz="2000" dirty="0">
                <a:effectLst/>
                <a:latin typeface="Times New Roman" panose="02020603050405020304" pitchFamily="18" charset="0"/>
                <a:ea typeface="Times New Roman" panose="02020603050405020304" pitchFamily="18" charset="0"/>
              </a:rPr>
              <a:t>Develop a strong sense of character by adopting noble values. </a:t>
            </a:r>
          </a:p>
          <a:p>
            <a:pPr algn="just">
              <a:lnSpc>
                <a:spcPts val="3434"/>
              </a:lnSpc>
            </a:pPr>
            <a:r>
              <a:rPr lang="en-US" sz="2000" dirty="0">
                <a:effectLst/>
                <a:latin typeface="Times New Roman" panose="02020603050405020304" pitchFamily="18" charset="0"/>
                <a:ea typeface="Times New Roman" panose="02020603050405020304" pitchFamily="18" charset="0"/>
              </a:rPr>
              <a:t>The character has three interconnected parts: </a:t>
            </a:r>
          </a:p>
          <a:p>
            <a:pPr marL="514350" indent="-514350" algn="just">
              <a:lnSpc>
                <a:spcPts val="3434"/>
              </a:lnSpc>
              <a:buAutoNum type="alphaLcParenBoth"/>
            </a:pPr>
            <a:r>
              <a:rPr lang="en-US" sz="2000" b="1" dirty="0">
                <a:effectLst/>
                <a:latin typeface="Times New Roman" panose="02020603050405020304" pitchFamily="18" charset="0"/>
                <a:ea typeface="Times New Roman" panose="02020603050405020304" pitchFamily="18" charset="0"/>
              </a:rPr>
              <a:t>moral knowledge, which includes moral awareness, knowledge of moral values, perspective determination, moral thinking, decision-making, and personal knowledge. </a:t>
            </a:r>
          </a:p>
          <a:p>
            <a:pPr marL="514350" indent="-514350" algn="just">
              <a:lnSpc>
                <a:spcPts val="3434"/>
              </a:lnSpc>
              <a:buAutoNum type="alphaLcParenBoth"/>
            </a:pPr>
            <a:r>
              <a:rPr lang="en-US" sz="2000" b="1" dirty="0">
                <a:effectLst/>
                <a:latin typeface="Times New Roman" panose="02020603050405020304" pitchFamily="18" charset="0"/>
                <a:ea typeface="Times New Roman" panose="02020603050405020304" pitchFamily="18" charset="0"/>
              </a:rPr>
              <a:t>Moral feelings include conscience, self-esteem, empathy, loving good things, self-control, and humility.</a:t>
            </a:r>
          </a:p>
          <a:p>
            <a:pPr marL="514350" indent="-514350" algn="just">
              <a:lnSpc>
                <a:spcPts val="3434"/>
              </a:lnSpc>
              <a:buAutoNum type="alphaLcParenBoth"/>
            </a:pPr>
            <a:r>
              <a:rPr lang="en-US" sz="2000" b="1" dirty="0">
                <a:effectLst/>
                <a:latin typeface="Times New Roman" panose="02020603050405020304" pitchFamily="18" charset="0"/>
                <a:ea typeface="Times New Roman" panose="02020603050405020304" pitchFamily="18" charset="0"/>
              </a:rPr>
              <a:t>Moral action has three character aspects: competence, desire, and habits.</a:t>
            </a:r>
            <a:endParaRPr lang="en-ID" sz="2000" b="1" dirty="0">
              <a:effectLst/>
              <a:latin typeface="Times New Roman" panose="02020603050405020304" pitchFamily="18" charset="0"/>
              <a:ea typeface="Times New Roman" panose="02020603050405020304" pitchFamily="18" charset="0"/>
            </a:endParaRPr>
          </a:p>
          <a:p>
            <a:pPr algn="just">
              <a:lnSpc>
                <a:spcPts val="3434"/>
              </a:lnSpc>
            </a:pPr>
            <a:endParaRPr lang="en-ID"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3434"/>
              </a:lnSpc>
            </a:pPr>
            <a:r>
              <a:rPr lang="en-ID" sz="2000" dirty="0">
                <a:effectLst/>
                <a:latin typeface="Calibri" panose="020F0502020204030204" pitchFamily="34" charset="0"/>
                <a:ea typeface="Calibri" panose="020F0502020204030204" pitchFamily="34" charset="0"/>
                <a:cs typeface="Arial" panose="020B0604020202020204" pitchFamily="34" charset="0"/>
              </a:rPr>
              <a:t>A school is an institution that has programs to achieve educational goals. </a:t>
            </a:r>
          </a:p>
          <a:p>
            <a:pPr algn="just">
              <a:lnSpc>
                <a:spcPts val="3434"/>
              </a:lnSpc>
            </a:pPr>
            <a:r>
              <a:rPr lang="en-ID" sz="2000" dirty="0">
                <a:effectLst/>
                <a:latin typeface="Calibri" panose="020F0502020204030204" pitchFamily="34" charset="0"/>
                <a:ea typeface="Calibri" panose="020F0502020204030204" pitchFamily="34" charset="0"/>
                <a:cs typeface="Arial" panose="020B0604020202020204" pitchFamily="34" charset="0"/>
              </a:rPr>
              <a:t>Taken from the Minister of Education Decree (2010: 9</a:t>
            </a:r>
            <a:r>
              <a:rPr lang="en-ID" sz="2000" b="1" dirty="0">
                <a:effectLst/>
                <a:latin typeface="Calibri" panose="020F0502020204030204" pitchFamily="34" charset="0"/>
                <a:ea typeface="Calibri" panose="020F0502020204030204" pitchFamily="34" charset="0"/>
                <a:cs typeface="Arial" panose="020B0604020202020204" pitchFamily="34" charset="0"/>
              </a:rPr>
              <a:t>), values in character education are religion, honesty, tolerance, discipline, hard work, creativity, independence, democratic, curiosity, national enthusiasm, love for the country, respect for achievement, friendliness /communicative, peace of mind, love of reading, caring for the environment, social care, responsibility.</a:t>
            </a:r>
            <a:endParaRPr lang="en-US" sz="2000" b="1" dirty="0">
              <a:solidFill>
                <a:srgbClr val="000000"/>
              </a:solidFill>
              <a:latin typeface="Red Hat Display"/>
            </a:endParaRPr>
          </a:p>
        </p:txBody>
      </p:sp>
      <p:sp>
        <p:nvSpPr>
          <p:cNvPr id="25" name="TextBox 24">
            <a:extLst>
              <a:ext uri="{FF2B5EF4-FFF2-40B4-BE49-F238E27FC236}">
                <a16:creationId xmlns:a16="http://schemas.microsoft.com/office/drawing/2014/main" id="{E5937E29-2BBA-DF62-F878-39250A7AFAF2}"/>
              </a:ext>
            </a:extLst>
          </p:cNvPr>
          <p:cNvSpPr txBox="1"/>
          <p:nvPr/>
        </p:nvSpPr>
        <p:spPr>
          <a:xfrm>
            <a:off x="9982200" y="1260458"/>
            <a:ext cx="7906171" cy="9129615"/>
          </a:xfrm>
          <a:prstGeom prst="rect">
            <a:avLst/>
          </a:prstGeom>
        </p:spPr>
        <p:txBody>
          <a:bodyPr wrap="square" lIns="0" tIns="0" rIns="0" bIns="0" rtlCol="0" anchor="t">
            <a:spAutoFit/>
          </a:bodyPr>
          <a:lstStyle/>
          <a:p>
            <a:pPr algn="just">
              <a:lnSpc>
                <a:spcPts val="3434"/>
              </a:lnSpc>
            </a:pPr>
            <a:r>
              <a:rPr lang="en-US" sz="2400" dirty="0">
                <a:effectLst/>
                <a:latin typeface="Times New Roman" panose="02020603050405020304" pitchFamily="18" charset="0"/>
                <a:ea typeface="Calibri" panose="020F0502020204030204" pitchFamily="34" charset="0"/>
              </a:rPr>
              <a:t>Teachers have an essential role in educating the nation's youth. According to research (</a:t>
            </a:r>
            <a:r>
              <a:rPr lang="en-US" sz="2400" dirty="0" err="1">
                <a:effectLst/>
                <a:latin typeface="Times New Roman" panose="02020603050405020304" pitchFamily="18" charset="0"/>
                <a:ea typeface="Calibri" panose="020F0502020204030204" pitchFamily="34" charset="0"/>
              </a:rPr>
              <a:t>Arifudin</a:t>
            </a:r>
            <a:r>
              <a:rPr lang="en-US" sz="2400" dirty="0">
                <a:effectLst/>
                <a:latin typeface="Times New Roman" panose="02020603050405020304" pitchFamily="18" charset="0"/>
                <a:ea typeface="Calibri" panose="020F0502020204030204" pitchFamily="34" charset="0"/>
              </a:rPr>
              <a:t> et al., 2022), </a:t>
            </a:r>
            <a:r>
              <a:rPr lang="en-US" sz="2400" b="1" dirty="0">
                <a:effectLst/>
                <a:latin typeface="Times New Roman" panose="02020603050405020304" pitchFamily="18" charset="0"/>
                <a:ea typeface="Calibri" panose="020F0502020204030204" pitchFamily="34" charset="0"/>
              </a:rPr>
              <a:t>teachers need to possess several important qualities, including being faithful, having noble character, being wise, democratic, steady, mature, authoritative, honest, sporting, being a role model for students, self-evaluative, and committed to personal development. Teachers aim to help students become good citizens and contribute positively to society.</a:t>
            </a:r>
          </a:p>
          <a:p>
            <a:pPr algn="just">
              <a:lnSpc>
                <a:spcPts val="3434"/>
              </a:lnSpc>
            </a:pPr>
            <a:endParaRPr lang="en-US" sz="2400" b="1" dirty="0">
              <a:effectLst/>
              <a:latin typeface="Times New Roman" panose="02020603050405020304" pitchFamily="18" charset="0"/>
              <a:ea typeface="Calibri" panose="020F0502020204030204" pitchFamily="34" charset="0"/>
            </a:endParaRPr>
          </a:p>
          <a:p>
            <a:pPr algn="ctr">
              <a:lnSpc>
                <a:spcPts val="3434"/>
              </a:lnSpc>
            </a:pPr>
            <a:r>
              <a:rPr lang="en-US" sz="2400" b="1" dirty="0">
                <a:latin typeface="Times New Roman" panose="02020603050405020304" pitchFamily="18" charset="0"/>
                <a:ea typeface="Calibri" panose="020F0502020204030204" pitchFamily="34" charset="0"/>
              </a:rPr>
              <a:t>THE GAP</a:t>
            </a:r>
            <a:endParaRPr lang="en-US" sz="2400" b="1" dirty="0">
              <a:effectLst/>
              <a:latin typeface="Times New Roman" panose="02020603050405020304" pitchFamily="18" charset="0"/>
              <a:ea typeface="Calibri" panose="020F0502020204030204" pitchFamily="34" charset="0"/>
            </a:endParaRPr>
          </a:p>
          <a:p>
            <a:pPr algn="just">
              <a:lnSpc>
                <a:spcPts val="3434"/>
              </a:lnSpc>
            </a:pPr>
            <a:r>
              <a:rPr lang="en-US" sz="2400" b="1" dirty="0">
                <a:effectLst/>
                <a:latin typeface="Times New Roman" panose="02020603050405020304" pitchFamily="18" charset="0"/>
                <a:ea typeface="Calibri" panose="020F0502020204030204" pitchFamily="34" charset="0"/>
              </a:rPr>
              <a:t>However, </a:t>
            </a:r>
            <a:r>
              <a:rPr lang="en-US" sz="2400" dirty="0">
                <a:effectLst/>
                <a:latin typeface="Times New Roman" panose="02020603050405020304" pitchFamily="18" charset="0"/>
                <a:ea typeface="Calibri" panose="020F0502020204030204" pitchFamily="34" charset="0"/>
              </a:rPr>
              <a:t>some students </a:t>
            </a:r>
            <a:r>
              <a:rPr lang="en-US" sz="2400" b="1" dirty="0">
                <a:effectLst/>
                <a:latin typeface="Times New Roman" panose="02020603050405020304" pitchFamily="18" charset="0"/>
                <a:ea typeface="Calibri" panose="020F0502020204030204" pitchFamily="34" charset="0"/>
              </a:rPr>
              <a:t>exhibit negative behavior</a:t>
            </a:r>
            <a:r>
              <a:rPr lang="en-US" sz="2400" dirty="0">
                <a:effectLst/>
                <a:latin typeface="Times New Roman" panose="02020603050405020304" pitchFamily="18" charset="0"/>
                <a:ea typeface="Calibri" panose="020F0502020204030204" pitchFamily="34" charset="0"/>
              </a:rPr>
              <a:t>, such </a:t>
            </a:r>
            <a:r>
              <a:rPr lang="en-US" sz="2400" b="1" dirty="0">
                <a:effectLst/>
                <a:latin typeface="Times New Roman" panose="02020603050405020304" pitchFamily="18" charset="0"/>
                <a:ea typeface="Calibri" panose="020F0502020204030204" pitchFamily="34" charset="0"/>
              </a:rPr>
              <a:t>as bullying, sexual violence, and intolerance</a:t>
            </a:r>
            <a:r>
              <a:rPr lang="en-US" sz="2400" dirty="0">
                <a:effectLst/>
                <a:latin typeface="Times New Roman" panose="02020603050405020304" pitchFamily="18" charset="0"/>
                <a:ea typeface="Calibri" panose="020F0502020204030204" pitchFamily="34" charset="0"/>
              </a:rPr>
              <a:t>. The Minister of Education, </a:t>
            </a:r>
            <a:r>
              <a:rPr lang="en-US" sz="2400" dirty="0" err="1">
                <a:effectLst/>
                <a:latin typeface="Times New Roman" panose="02020603050405020304" pitchFamily="18" charset="0"/>
                <a:ea typeface="Calibri" panose="020F0502020204030204" pitchFamily="34" charset="0"/>
              </a:rPr>
              <a:t>Nadiem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Makarim</a:t>
            </a:r>
            <a:r>
              <a:rPr lang="en-US" sz="2400" dirty="0">
                <a:effectLst/>
                <a:latin typeface="Times New Roman" panose="02020603050405020304" pitchFamily="18" charset="0"/>
                <a:ea typeface="Calibri" panose="020F0502020204030204" pitchFamily="34" charset="0"/>
              </a:rPr>
              <a:t>, has identified these as the three major problems in education (Pendidikan &amp; Dan, 2023). Based on data released by Bankdata.kpai.go.id (2021) in (Pendidikan &amp; Dan, 2023), </a:t>
            </a:r>
            <a:r>
              <a:rPr lang="en-US" sz="2400" b="1" dirty="0">
                <a:effectLst/>
                <a:latin typeface="Times New Roman" panose="02020603050405020304" pitchFamily="18" charset="0"/>
                <a:ea typeface="Calibri" panose="020F0502020204030204" pitchFamily="34" charset="0"/>
              </a:rPr>
              <a:t>there were 24,974 cases of child protection issues in Indonesia,</a:t>
            </a:r>
            <a:r>
              <a:rPr lang="en-US" sz="2400" dirty="0">
                <a:effectLst/>
                <a:latin typeface="Times New Roman" panose="02020603050405020304" pitchFamily="18" charset="0"/>
                <a:ea typeface="Calibri" panose="020F0502020204030204" pitchFamily="34" charset="0"/>
              </a:rPr>
              <a:t> and </a:t>
            </a:r>
            <a:r>
              <a:rPr lang="en-US" sz="2400" b="1" dirty="0">
                <a:effectLst/>
                <a:latin typeface="Times New Roman" panose="02020603050405020304" pitchFamily="18" charset="0"/>
                <a:ea typeface="Calibri" panose="020F0502020204030204" pitchFamily="34" charset="0"/>
              </a:rPr>
              <a:t>3,194 of these cases were related to schools</a:t>
            </a:r>
            <a:r>
              <a:rPr lang="en-US" sz="2400" dirty="0">
                <a:effectLst/>
                <a:latin typeface="Times New Roman" panose="02020603050405020304" pitchFamily="18" charset="0"/>
                <a:ea typeface="Calibri" panose="020F0502020204030204" pitchFamily="34" charset="0"/>
              </a:rPr>
              <a:t>. In addition, some students may feel they need to be more energized, active, or unenthusiastic about learning. </a:t>
            </a:r>
            <a:r>
              <a:rPr lang="en-US" sz="2400" b="1" dirty="0">
                <a:effectLst/>
                <a:latin typeface="Times New Roman" panose="02020603050405020304" pitchFamily="18" charset="0"/>
                <a:ea typeface="Calibri" panose="020F0502020204030204" pitchFamily="34" charset="0"/>
              </a:rPr>
              <a:t>Schools may also need to be faster to address student problems.</a:t>
            </a:r>
            <a:endParaRPr lang="en-US" sz="2400" b="1" dirty="0">
              <a:solidFill>
                <a:srgbClr val="000000"/>
              </a:solidFill>
              <a:latin typeface="Red Hat Display"/>
            </a:endParaRPr>
          </a:p>
        </p:txBody>
      </p:sp>
      <p:grpSp>
        <p:nvGrpSpPr>
          <p:cNvPr id="8" name="Group 2">
            <a:extLst>
              <a:ext uri="{FF2B5EF4-FFF2-40B4-BE49-F238E27FC236}">
                <a16:creationId xmlns:a16="http://schemas.microsoft.com/office/drawing/2014/main" id="{731F3887-F237-2717-CBCA-854E2C3821FC}"/>
              </a:ext>
            </a:extLst>
          </p:cNvPr>
          <p:cNvGrpSpPr/>
          <p:nvPr/>
        </p:nvGrpSpPr>
        <p:grpSpPr>
          <a:xfrm>
            <a:off x="9610525" y="266700"/>
            <a:ext cx="8277845" cy="4572000"/>
            <a:chOff x="0" y="-38100"/>
            <a:chExt cx="2807017" cy="2967980"/>
          </a:xfrm>
        </p:grpSpPr>
        <p:sp>
          <p:nvSpPr>
            <p:cNvPr id="9" name="Freeform 3">
              <a:extLst>
                <a:ext uri="{FF2B5EF4-FFF2-40B4-BE49-F238E27FC236}">
                  <a16:creationId xmlns:a16="http://schemas.microsoft.com/office/drawing/2014/main" id="{698FF30B-4D2E-A79A-36DC-1098032A3F22}"/>
                </a:ext>
              </a:extLst>
            </p:cNvPr>
            <p:cNvSpPr/>
            <p:nvPr/>
          </p:nvSpPr>
          <p:spPr>
            <a:xfrm>
              <a:off x="0" y="0"/>
              <a:ext cx="2807017" cy="2929880"/>
            </a:xfrm>
            <a:custGeom>
              <a:avLst/>
              <a:gdLst/>
              <a:ahLst/>
              <a:cxnLst/>
              <a:rect l="l" t="t" r="r" b="b"/>
              <a:pathLst>
                <a:path w="2807017" h="2929880">
                  <a:moveTo>
                    <a:pt x="0" y="0"/>
                  </a:moveTo>
                  <a:lnTo>
                    <a:pt x="2807017" y="0"/>
                  </a:lnTo>
                  <a:lnTo>
                    <a:pt x="2807017" y="2929880"/>
                  </a:lnTo>
                  <a:lnTo>
                    <a:pt x="0" y="2929880"/>
                  </a:lnTo>
                  <a:close/>
                </a:path>
              </a:pathLst>
            </a:custGeom>
            <a:solidFill>
              <a:srgbClr val="000000">
                <a:alpha val="0"/>
              </a:srgbClr>
            </a:solidFill>
            <a:ln w="38100" cap="sq">
              <a:solidFill>
                <a:srgbClr val="06523B"/>
              </a:solidFill>
              <a:prstDash val="solid"/>
              <a:miter/>
            </a:ln>
          </p:spPr>
        </p:sp>
        <p:sp>
          <p:nvSpPr>
            <p:cNvPr id="10" name="TextBox 4">
              <a:extLst>
                <a:ext uri="{FF2B5EF4-FFF2-40B4-BE49-F238E27FC236}">
                  <a16:creationId xmlns:a16="http://schemas.microsoft.com/office/drawing/2014/main" id="{0D25D157-D143-706B-B376-0AFA98A20CDB}"/>
                </a:ext>
              </a:extLst>
            </p:cNvPr>
            <p:cNvSpPr txBox="1"/>
            <p:nvPr/>
          </p:nvSpPr>
          <p:spPr>
            <a:xfrm>
              <a:off x="0" y="-38100"/>
              <a:ext cx="2807017" cy="2967980"/>
            </a:xfrm>
            <a:prstGeom prst="rect">
              <a:avLst/>
            </a:prstGeom>
          </p:spPr>
          <p:txBody>
            <a:bodyPr lIns="50800" tIns="50800" rIns="50800" bIns="50800" rtlCol="0" anchor="ctr"/>
            <a:lstStyle/>
            <a:p>
              <a:pPr algn="ctr">
                <a:lnSpc>
                  <a:spcPts val="2659"/>
                </a:lnSpc>
              </a:pPr>
              <a:endParaRPr/>
            </a:p>
          </p:txBody>
        </p:sp>
      </p:grpSp>
      <p:grpSp>
        <p:nvGrpSpPr>
          <p:cNvPr id="11" name="Group 2">
            <a:extLst>
              <a:ext uri="{FF2B5EF4-FFF2-40B4-BE49-F238E27FC236}">
                <a16:creationId xmlns:a16="http://schemas.microsoft.com/office/drawing/2014/main" id="{668DE03D-88AB-B2A9-3689-E4B95AD2AACB}"/>
              </a:ext>
            </a:extLst>
          </p:cNvPr>
          <p:cNvGrpSpPr/>
          <p:nvPr/>
        </p:nvGrpSpPr>
        <p:grpSpPr>
          <a:xfrm>
            <a:off x="9817480" y="5143500"/>
            <a:ext cx="16819863" cy="6104118"/>
            <a:chOff x="-3028233" y="-528575"/>
            <a:chExt cx="5835250" cy="3458455"/>
          </a:xfrm>
        </p:grpSpPr>
        <p:sp>
          <p:nvSpPr>
            <p:cNvPr id="12" name="Freeform 3">
              <a:extLst>
                <a:ext uri="{FF2B5EF4-FFF2-40B4-BE49-F238E27FC236}">
                  <a16:creationId xmlns:a16="http://schemas.microsoft.com/office/drawing/2014/main" id="{89405317-0A86-EB58-6D0A-F8E587D263C3}"/>
                </a:ext>
              </a:extLst>
            </p:cNvPr>
            <p:cNvSpPr/>
            <p:nvPr/>
          </p:nvSpPr>
          <p:spPr>
            <a:xfrm>
              <a:off x="-3028233" y="-528575"/>
              <a:ext cx="2807017" cy="2929880"/>
            </a:xfrm>
            <a:custGeom>
              <a:avLst/>
              <a:gdLst/>
              <a:ahLst/>
              <a:cxnLst/>
              <a:rect l="l" t="t" r="r" b="b"/>
              <a:pathLst>
                <a:path w="2807017" h="2929880">
                  <a:moveTo>
                    <a:pt x="0" y="0"/>
                  </a:moveTo>
                  <a:lnTo>
                    <a:pt x="2807017" y="0"/>
                  </a:lnTo>
                  <a:lnTo>
                    <a:pt x="2807017" y="2929880"/>
                  </a:lnTo>
                  <a:lnTo>
                    <a:pt x="0" y="2929880"/>
                  </a:lnTo>
                  <a:close/>
                </a:path>
              </a:pathLst>
            </a:custGeom>
            <a:solidFill>
              <a:srgbClr val="000000">
                <a:alpha val="0"/>
              </a:srgbClr>
            </a:solidFill>
            <a:ln w="38100" cap="sq">
              <a:solidFill>
                <a:srgbClr val="06523B"/>
              </a:solidFill>
              <a:prstDash val="solid"/>
              <a:miter/>
            </a:ln>
          </p:spPr>
          <p:txBody>
            <a:bodyPr/>
            <a:lstStyle/>
            <a:p>
              <a:endParaRPr lang="en-ID" dirty="0"/>
            </a:p>
          </p:txBody>
        </p:sp>
        <p:sp>
          <p:nvSpPr>
            <p:cNvPr id="13" name="TextBox 4">
              <a:extLst>
                <a:ext uri="{FF2B5EF4-FFF2-40B4-BE49-F238E27FC236}">
                  <a16:creationId xmlns:a16="http://schemas.microsoft.com/office/drawing/2014/main" id="{FD6436A3-A84D-86E3-A195-A1399047140F}"/>
                </a:ext>
              </a:extLst>
            </p:cNvPr>
            <p:cNvSpPr txBox="1"/>
            <p:nvPr/>
          </p:nvSpPr>
          <p:spPr>
            <a:xfrm>
              <a:off x="0" y="-38100"/>
              <a:ext cx="2807017" cy="2967980"/>
            </a:xfrm>
            <a:prstGeom prst="rect">
              <a:avLst/>
            </a:prstGeom>
          </p:spPr>
          <p:txBody>
            <a:bodyPr lIns="50800" tIns="50800" rIns="50800" bIns="50800" rtlCol="0" anchor="ctr"/>
            <a:lstStyle/>
            <a:p>
              <a:pPr algn="ctr">
                <a:lnSpc>
                  <a:spcPts val="2659"/>
                </a:lnSpc>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16757"/>
    </mc:Choice>
    <mc:Fallback xmlns="">
      <p:transition spd="slow" advTm="2167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272017" y="-45622"/>
            <a:ext cx="10190427" cy="11124387"/>
            <a:chOff x="0" y="0"/>
            <a:chExt cx="2807017" cy="2929880"/>
          </a:xfrm>
        </p:grpSpPr>
        <p:sp>
          <p:nvSpPr>
            <p:cNvPr id="3" name="Freeform 3"/>
            <p:cNvSpPr/>
            <p:nvPr/>
          </p:nvSpPr>
          <p:spPr>
            <a:xfrm>
              <a:off x="0" y="0"/>
              <a:ext cx="2807017" cy="2929880"/>
            </a:xfrm>
            <a:custGeom>
              <a:avLst/>
              <a:gdLst/>
              <a:ahLst/>
              <a:cxnLst/>
              <a:rect l="l" t="t" r="r" b="b"/>
              <a:pathLst>
                <a:path w="2807017" h="2929880">
                  <a:moveTo>
                    <a:pt x="0" y="0"/>
                  </a:moveTo>
                  <a:lnTo>
                    <a:pt x="2807017" y="0"/>
                  </a:lnTo>
                  <a:lnTo>
                    <a:pt x="2807017" y="2929880"/>
                  </a:lnTo>
                  <a:lnTo>
                    <a:pt x="0" y="2929880"/>
                  </a:lnTo>
                  <a:close/>
                </a:path>
              </a:pathLst>
            </a:custGeom>
            <a:solidFill>
              <a:srgbClr val="000000">
                <a:alpha val="0"/>
              </a:srgbClr>
            </a:solidFill>
            <a:ln w="38100" cap="sq">
              <a:solidFill>
                <a:srgbClr val="06523B"/>
              </a:solidFill>
              <a:prstDash val="solid"/>
              <a:miter/>
            </a:ln>
          </p:spPr>
        </p:sp>
        <p:sp>
          <p:nvSpPr>
            <p:cNvPr id="4" name="TextBox 4"/>
            <p:cNvSpPr txBox="1"/>
            <p:nvPr/>
          </p:nvSpPr>
          <p:spPr>
            <a:xfrm>
              <a:off x="0" y="-38100"/>
              <a:ext cx="2807017" cy="296798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35402" y="1595318"/>
            <a:ext cx="1100452" cy="1100452"/>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523B"/>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35402" y="4501853"/>
            <a:ext cx="1100452" cy="1100452"/>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6523B"/>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9610526" y="1870443"/>
            <a:ext cx="550203" cy="550203"/>
          </a:xfrm>
          <a:custGeom>
            <a:avLst/>
            <a:gdLst/>
            <a:ahLst/>
            <a:cxnLst/>
            <a:rect l="l" t="t" r="r" b="b"/>
            <a:pathLst>
              <a:path w="550203" h="550203">
                <a:moveTo>
                  <a:pt x="0" y="0"/>
                </a:moveTo>
                <a:lnTo>
                  <a:pt x="550203" y="0"/>
                </a:lnTo>
                <a:lnTo>
                  <a:pt x="550203" y="550202"/>
                </a:lnTo>
                <a:lnTo>
                  <a:pt x="0" y="5502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9606819" y="4773772"/>
            <a:ext cx="553910" cy="553910"/>
          </a:xfrm>
          <a:custGeom>
            <a:avLst/>
            <a:gdLst/>
            <a:ahLst/>
            <a:cxnLst/>
            <a:rect l="l" t="t" r="r" b="b"/>
            <a:pathLst>
              <a:path w="553910" h="553910">
                <a:moveTo>
                  <a:pt x="0" y="0"/>
                </a:moveTo>
                <a:lnTo>
                  <a:pt x="553910" y="0"/>
                </a:lnTo>
                <a:lnTo>
                  <a:pt x="553910" y="553910"/>
                </a:lnTo>
                <a:lnTo>
                  <a:pt x="0" y="5539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TextBox 17"/>
          <p:cNvSpPr txBox="1"/>
          <p:nvPr/>
        </p:nvSpPr>
        <p:spPr>
          <a:xfrm>
            <a:off x="990600" y="190500"/>
            <a:ext cx="6477000" cy="1533305"/>
          </a:xfrm>
          <a:prstGeom prst="rect">
            <a:avLst/>
          </a:prstGeom>
        </p:spPr>
        <p:txBody>
          <a:bodyPr wrap="square" lIns="0" tIns="0" rIns="0" bIns="0" rtlCol="0" anchor="t">
            <a:spAutoFit/>
          </a:bodyPr>
          <a:lstStyle/>
          <a:p>
            <a:pPr algn="ctr">
              <a:lnSpc>
                <a:spcPts val="6223"/>
              </a:lnSpc>
            </a:pPr>
            <a:r>
              <a:rPr lang="en-US" sz="4000" b="1" dirty="0">
                <a:solidFill>
                  <a:srgbClr val="000000"/>
                </a:solidFill>
                <a:latin typeface="Red Hat Display"/>
              </a:rPr>
              <a:t>Fill The Gap by</a:t>
            </a:r>
          </a:p>
          <a:p>
            <a:pPr algn="ctr">
              <a:lnSpc>
                <a:spcPts val="6223"/>
              </a:lnSpc>
            </a:pPr>
            <a:r>
              <a:rPr lang="en-US" sz="4000" b="1" dirty="0">
                <a:solidFill>
                  <a:srgbClr val="000000"/>
                </a:solidFill>
                <a:latin typeface="Red Hat Display"/>
              </a:rPr>
              <a:t>RESEARCH</a:t>
            </a:r>
          </a:p>
        </p:txBody>
      </p:sp>
      <p:sp>
        <p:nvSpPr>
          <p:cNvPr id="18" name="TextBox 18"/>
          <p:cNvSpPr txBox="1"/>
          <p:nvPr/>
        </p:nvSpPr>
        <p:spPr>
          <a:xfrm>
            <a:off x="11479896" y="1862541"/>
            <a:ext cx="6385119" cy="1492288"/>
          </a:xfrm>
          <a:prstGeom prst="rect">
            <a:avLst/>
          </a:prstGeom>
        </p:spPr>
        <p:txBody>
          <a:bodyPr lIns="0" tIns="0" rIns="0" bIns="0" rtlCol="0" anchor="t">
            <a:spAutoFit/>
          </a:bodyPr>
          <a:lstStyle/>
          <a:p>
            <a:pPr algn="just">
              <a:lnSpc>
                <a:spcPts val="2967"/>
              </a:lnSpc>
            </a:pPr>
            <a:r>
              <a:rPr lang="en-US" sz="2515">
                <a:solidFill>
                  <a:srgbClr val="000000"/>
                </a:solidFill>
                <a:latin typeface="Red Hat Display"/>
              </a:rPr>
              <a:t>Implementation of Servant Leadership in Student Character Building Program: Teachers as Leaders</a:t>
            </a:r>
          </a:p>
          <a:p>
            <a:pPr algn="just">
              <a:lnSpc>
                <a:spcPts val="2967"/>
              </a:lnSpc>
            </a:pPr>
            <a:endParaRPr lang="en-US" sz="2515">
              <a:solidFill>
                <a:srgbClr val="000000"/>
              </a:solidFill>
              <a:latin typeface="Red Hat Display"/>
            </a:endParaRPr>
          </a:p>
        </p:txBody>
      </p:sp>
      <p:sp>
        <p:nvSpPr>
          <p:cNvPr id="19" name="TextBox 19"/>
          <p:cNvSpPr txBox="1"/>
          <p:nvPr/>
        </p:nvSpPr>
        <p:spPr>
          <a:xfrm>
            <a:off x="11479896" y="4770428"/>
            <a:ext cx="6385119" cy="1492288"/>
          </a:xfrm>
          <a:prstGeom prst="rect">
            <a:avLst/>
          </a:prstGeom>
        </p:spPr>
        <p:txBody>
          <a:bodyPr lIns="0" tIns="0" rIns="0" bIns="0" rtlCol="0" anchor="t">
            <a:spAutoFit/>
          </a:bodyPr>
          <a:lstStyle/>
          <a:p>
            <a:pPr algn="just">
              <a:lnSpc>
                <a:spcPts val="2967"/>
              </a:lnSpc>
            </a:pPr>
            <a:r>
              <a:rPr lang="en-US" sz="2515">
                <a:solidFill>
                  <a:srgbClr val="000000"/>
                </a:solidFill>
                <a:latin typeface="Red Hat Display"/>
              </a:rPr>
              <a:t>Solving Student Problems Quickly Through the Student Character Building Program at SDIT Irsyadur Rahman</a:t>
            </a:r>
          </a:p>
          <a:p>
            <a:pPr algn="just">
              <a:lnSpc>
                <a:spcPts val="2967"/>
              </a:lnSpc>
            </a:pPr>
            <a:endParaRPr lang="en-US" sz="2515">
              <a:solidFill>
                <a:srgbClr val="000000"/>
              </a:solidFill>
              <a:latin typeface="Red Hat Display"/>
            </a:endParaRPr>
          </a:p>
        </p:txBody>
      </p:sp>
      <p:sp>
        <p:nvSpPr>
          <p:cNvPr id="20" name="TextBox 20"/>
          <p:cNvSpPr txBox="1"/>
          <p:nvPr/>
        </p:nvSpPr>
        <p:spPr>
          <a:xfrm>
            <a:off x="11479896" y="7675611"/>
            <a:ext cx="6385119" cy="749338"/>
          </a:xfrm>
          <a:prstGeom prst="rect">
            <a:avLst/>
          </a:prstGeom>
        </p:spPr>
        <p:txBody>
          <a:bodyPr lIns="0" tIns="0" rIns="0" bIns="0" rtlCol="0" anchor="t">
            <a:spAutoFit/>
          </a:bodyPr>
          <a:lstStyle/>
          <a:p>
            <a:pPr algn="just">
              <a:lnSpc>
                <a:spcPts val="2967"/>
              </a:lnSpc>
            </a:pPr>
            <a:r>
              <a:rPr lang="en-US" sz="2515" dirty="0">
                <a:solidFill>
                  <a:srgbClr val="000000"/>
                </a:solidFill>
                <a:latin typeface="Red Hat Display"/>
              </a:rPr>
              <a:t>How the program can be implemented in all school institutions </a:t>
            </a:r>
          </a:p>
        </p:txBody>
      </p:sp>
      <p:sp>
        <p:nvSpPr>
          <p:cNvPr id="21" name="TextBox 21"/>
          <p:cNvSpPr txBox="1"/>
          <p:nvPr/>
        </p:nvSpPr>
        <p:spPr>
          <a:xfrm>
            <a:off x="11479896" y="1125922"/>
            <a:ext cx="2985389" cy="469396"/>
          </a:xfrm>
          <a:prstGeom prst="rect">
            <a:avLst/>
          </a:prstGeom>
        </p:spPr>
        <p:txBody>
          <a:bodyPr lIns="0" tIns="0" rIns="0" bIns="0" rtlCol="0" anchor="t">
            <a:spAutoFit/>
          </a:bodyPr>
          <a:lstStyle/>
          <a:p>
            <a:pPr algn="just">
              <a:lnSpc>
                <a:spcPts val="3761"/>
              </a:lnSpc>
            </a:pPr>
            <a:r>
              <a:rPr lang="en-US" sz="3187">
                <a:solidFill>
                  <a:srgbClr val="000000"/>
                </a:solidFill>
                <a:latin typeface="Red Hat Display"/>
              </a:rPr>
              <a:t>#To Know</a:t>
            </a:r>
          </a:p>
        </p:txBody>
      </p:sp>
      <p:sp>
        <p:nvSpPr>
          <p:cNvPr id="22" name="TextBox 22"/>
          <p:cNvSpPr txBox="1"/>
          <p:nvPr/>
        </p:nvSpPr>
        <p:spPr>
          <a:xfrm>
            <a:off x="11479896" y="4033809"/>
            <a:ext cx="2985389" cy="469396"/>
          </a:xfrm>
          <a:prstGeom prst="rect">
            <a:avLst/>
          </a:prstGeom>
        </p:spPr>
        <p:txBody>
          <a:bodyPr lIns="0" tIns="0" rIns="0" bIns="0" rtlCol="0" anchor="t">
            <a:spAutoFit/>
          </a:bodyPr>
          <a:lstStyle/>
          <a:p>
            <a:pPr algn="just">
              <a:lnSpc>
                <a:spcPts val="3761"/>
              </a:lnSpc>
            </a:pPr>
            <a:r>
              <a:rPr lang="en-US" sz="3187">
                <a:solidFill>
                  <a:srgbClr val="000000"/>
                </a:solidFill>
                <a:latin typeface="Red Hat Display"/>
              </a:rPr>
              <a:t>#How to</a:t>
            </a:r>
          </a:p>
        </p:txBody>
      </p:sp>
      <p:sp>
        <p:nvSpPr>
          <p:cNvPr id="23" name="TextBox 23"/>
          <p:cNvSpPr txBox="1"/>
          <p:nvPr/>
        </p:nvSpPr>
        <p:spPr>
          <a:xfrm>
            <a:off x="11479896" y="6938991"/>
            <a:ext cx="3192559" cy="487313"/>
          </a:xfrm>
          <a:prstGeom prst="rect">
            <a:avLst/>
          </a:prstGeom>
        </p:spPr>
        <p:txBody>
          <a:bodyPr lIns="0" tIns="0" rIns="0" bIns="0" rtlCol="0" anchor="t">
            <a:spAutoFit/>
          </a:bodyPr>
          <a:lstStyle/>
          <a:p>
            <a:pPr algn="just">
              <a:lnSpc>
                <a:spcPts val="3761"/>
              </a:lnSpc>
            </a:pPr>
            <a:r>
              <a:rPr lang="en-US" sz="3187" dirty="0">
                <a:solidFill>
                  <a:srgbClr val="000000"/>
                </a:solidFill>
                <a:latin typeface="Red Hat Display"/>
              </a:rPr>
              <a:t>#Recomendation</a:t>
            </a:r>
          </a:p>
        </p:txBody>
      </p:sp>
      <p:sp>
        <p:nvSpPr>
          <p:cNvPr id="24" name="TextBox 24"/>
          <p:cNvSpPr txBox="1"/>
          <p:nvPr/>
        </p:nvSpPr>
        <p:spPr>
          <a:xfrm>
            <a:off x="587665" y="1591854"/>
            <a:ext cx="8468927" cy="3663054"/>
          </a:xfrm>
          <a:prstGeom prst="rect">
            <a:avLst/>
          </a:prstGeom>
        </p:spPr>
        <p:txBody>
          <a:bodyPr lIns="0" tIns="0" rIns="0" bIns="0" rtlCol="0" anchor="t">
            <a:spAutoFit/>
          </a:bodyPr>
          <a:lstStyle/>
          <a:p>
            <a:pPr algn="just">
              <a:lnSpc>
                <a:spcPts val="3556"/>
              </a:lnSpc>
            </a:pPr>
            <a:endParaRPr sz="2400" dirty="0"/>
          </a:p>
          <a:p>
            <a:pPr algn="just">
              <a:lnSpc>
                <a:spcPts val="3556"/>
              </a:lnSpc>
            </a:pPr>
            <a:r>
              <a:rPr lang="en-US" sz="2400" dirty="0">
                <a:solidFill>
                  <a:srgbClr val="000000"/>
                </a:solidFill>
                <a:latin typeface="Red Hat Display"/>
              </a:rPr>
              <a:t>This research is important because this increasingly dynamic and complex life requires schools and teachers to restore the true functioning of schools. This study aims to solve school student problems, such as bullying, sexual violence, intolerance, and lazy classroom learning, by implementing a teacher's servant leadership approach through a student character-building program at SDIT </a:t>
            </a:r>
            <a:r>
              <a:rPr lang="en-US" sz="2400" dirty="0" err="1">
                <a:solidFill>
                  <a:srgbClr val="000000"/>
                </a:solidFill>
                <a:latin typeface="Red Hat Display"/>
              </a:rPr>
              <a:t>Irsyadur</a:t>
            </a:r>
            <a:r>
              <a:rPr lang="en-US" sz="2400" dirty="0">
                <a:solidFill>
                  <a:srgbClr val="000000"/>
                </a:solidFill>
                <a:latin typeface="Red Hat Display"/>
              </a:rPr>
              <a:t> Rahman, </a:t>
            </a:r>
            <a:r>
              <a:rPr lang="en-US" sz="2400" dirty="0" err="1">
                <a:solidFill>
                  <a:srgbClr val="000000"/>
                </a:solidFill>
                <a:latin typeface="Red Hat Display"/>
              </a:rPr>
              <a:t>Kabupaten</a:t>
            </a:r>
            <a:r>
              <a:rPr lang="en-US" sz="2400" dirty="0">
                <a:solidFill>
                  <a:srgbClr val="000000"/>
                </a:solidFill>
                <a:latin typeface="Red Hat Display"/>
              </a:rPr>
              <a:t> Cirebon. </a:t>
            </a:r>
          </a:p>
        </p:txBody>
      </p:sp>
      <p:pic>
        <p:nvPicPr>
          <p:cNvPr id="32" name="Picture 31">
            <a:extLst>
              <a:ext uri="{FF2B5EF4-FFF2-40B4-BE49-F238E27FC236}">
                <a16:creationId xmlns:a16="http://schemas.microsoft.com/office/drawing/2014/main" id="{E16AB945-14BC-9783-9D0F-9E649542A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767" y="5661233"/>
            <a:ext cx="7730231" cy="4353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6756"/>
    </mc:Choice>
    <mc:Fallback xmlns="">
      <p:transition spd="slow" advTm="767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523B"/>
        </a:solidFill>
        <a:effectLst/>
      </p:bgPr>
    </p:bg>
    <p:spTree>
      <p:nvGrpSpPr>
        <p:cNvPr id="1" name=""/>
        <p:cNvGrpSpPr/>
        <p:nvPr/>
      </p:nvGrpSpPr>
      <p:grpSpPr>
        <a:xfrm>
          <a:off x="0" y="0"/>
          <a:ext cx="0" cy="0"/>
          <a:chOff x="0" y="0"/>
          <a:chExt cx="0" cy="0"/>
        </a:xfrm>
      </p:grpSpPr>
      <p:grpSp>
        <p:nvGrpSpPr>
          <p:cNvPr id="2" name="Group 2"/>
          <p:cNvGrpSpPr/>
          <p:nvPr/>
        </p:nvGrpSpPr>
        <p:grpSpPr>
          <a:xfrm>
            <a:off x="1" y="3728165"/>
            <a:ext cx="18288000" cy="4988016"/>
            <a:chOff x="0" y="0"/>
            <a:chExt cx="5302147" cy="1313716"/>
          </a:xfrm>
        </p:grpSpPr>
        <p:sp>
          <p:nvSpPr>
            <p:cNvPr id="3" name="Freeform 3"/>
            <p:cNvSpPr/>
            <p:nvPr/>
          </p:nvSpPr>
          <p:spPr>
            <a:xfrm>
              <a:off x="0" y="0"/>
              <a:ext cx="5302147" cy="1313716"/>
            </a:xfrm>
            <a:custGeom>
              <a:avLst/>
              <a:gdLst/>
              <a:ahLst/>
              <a:cxnLst/>
              <a:rect l="l" t="t" r="r" b="b"/>
              <a:pathLst>
                <a:path w="5302147" h="1313716">
                  <a:moveTo>
                    <a:pt x="0" y="0"/>
                  </a:moveTo>
                  <a:lnTo>
                    <a:pt x="5302147" y="0"/>
                  </a:lnTo>
                  <a:lnTo>
                    <a:pt x="5302147" y="1313716"/>
                  </a:lnTo>
                  <a:lnTo>
                    <a:pt x="0" y="1313716"/>
                  </a:lnTo>
                  <a:close/>
                </a:path>
              </a:pathLst>
            </a:custGeom>
            <a:solidFill>
              <a:srgbClr val="000000">
                <a:alpha val="0"/>
              </a:srgbClr>
            </a:solidFill>
            <a:ln w="38100" cap="sq">
              <a:solidFill>
                <a:srgbClr val="FFFFFF"/>
              </a:solidFill>
              <a:prstDash val="solid"/>
              <a:miter/>
            </a:ln>
          </p:spPr>
        </p:sp>
        <p:sp>
          <p:nvSpPr>
            <p:cNvPr id="4" name="TextBox 4"/>
            <p:cNvSpPr txBox="1"/>
            <p:nvPr/>
          </p:nvSpPr>
          <p:spPr>
            <a:xfrm>
              <a:off x="0" y="-38100"/>
              <a:ext cx="5302147" cy="135181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22837" y="3748269"/>
            <a:ext cx="2819400" cy="671191"/>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2320942" y="3748570"/>
            <a:ext cx="3833458" cy="717427"/>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57731" y="1739312"/>
            <a:ext cx="1382459" cy="138245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3590547" y="2065478"/>
            <a:ext cx="916826" cy="730127"/>
          </a:xfrm>
          <a:custGeom>
            <a:avLst/>
            <a:gdLst/>
            <a:ahLst/>
            <a:cxnLst/>
            <a:rect l="l" t="t" r="r" b="b"/>
            <a:pathLst>
              <a:path w="916826" h="730127">
                <a:moveTo>
                  <a:pt x="0" y="0"/>
                </a:moveTo>
                <a:lnTo>
                  <a:pt x="916827" y="0"/>
                </a:lnTo>
                <a:lnTo>
                  <a:pt x="916827" y="730127"/>
                </a:lnTo>
                <a:lnTo>
                  <a:pt x="0" y="730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1028700" y="839700"/>
            <a:ext cx="6919248" cy="1122336"/>
          </a:xfrm>
          <a:prstGeom prst="rect">
            <a:avLst/>
          </a:prstGeom>
        </p:spPr>
        <p:txBody>
          <a:bodyPr lIns="0" tIns="0" rIns="0" bIns="0" rtlCol="0" anchor="t">
            <a:spAutoFit/>
          </a:bodyPr>
          <a:lstStyle/>
          <a:p>
            <a:pPr>
              <a:lnSpc>
                <a:spcPts val="8477"/>
              </a:lnSpc>
            </a:pPr>
            <a:r>
              <a:rPr lang="en-US" sz="8394">
                <a:solidFill>
                  <a:srgbClr val="FFFFFF"/>
                </a:solidFill>
                <a:latin typeface="Red Hat Display"/>
              </a:rPr>
              <a:t>METHOD</a:t>
            </a:r>
          </a:p>
        </p:txBody>
      </p:sp>
      <p:sp>
        <p:nvSpPr>
          <p:cNvPr id="16" name="TextBox 16"/>
          <p:cNvSpPr txBox="1"/>
          <p:nvPr/>
        </p:nvSpPr>
        <p:spPr>
          <a:xfrm>
            <a:off x="522838" y="4695497"/>
            <a:ext cx="4658761" cy="4004238"/>
          </a:xfrm>
          <a:prstGeom prst="rect">
            <a:avLst/>
          </a:prstGeom>
        </p:spPr>
        <p:txBody>
          <a:bodyPr wrap="square" lIns="0" tIns="0" rIns="0" bIns="0" rtlCol="0" anchor="t">
            <a:spAutoFit/>
          </a:bodyPr>
          <a:lstStyle/>
          <a:p>
            <a:pPr algn="just">
              <a:lnSpc>
                <a:spcPts val="3772"/>
              </a:lnSpc>
            </a:pPr>
            <a:r>
              <a:rPr lang="en-US" sz="3197" dirty="0">
                <a:solidFill>
                  <a:srgbClr val="FFFFFF"/>
                </a:solidFill>
                <a:latin typeface="Red Hat Display"/>
              </a:rPr>
              <a:t>Observation </a:t>
            </a:r>
          </a:p>
          <a:p>
            <a:pPr algn="just">
              <a:lnSpc>
                <a:spcPts val="3772"/>
              </a:lnSpc>
            </a:pPr>
            <a:r>
              <a:rPr lang="en-US" sz="3197" dirty="0">
                <a:solidFill>
                  <a:srgbClr val="FFFFFF"/>
                </a:solidFill>
                <a:latin typeface="Red Hat Display"/>
              </a:rPr>
              <a:t>Interview</a:t>
            </a:r>
          </a:p>
          <a:p>
            <a:pPr>
              <a:lnSpc>
                <a:spcPts val="5040"/>
              </a:lnSpc>
            </a:pPr>
            <a:r>
              <a:rPr lang="en-US" dirty="0">
                <a:solidFill>
                  <a:schemeClr val="bg1"/>
                </a:solidFill>
                <a:latin typeface="Canva Sans Bold"/>
              </a:rPr>
              <a:t>The Participant:</a:t>
            </a:r>
          </a:p>
          <a:p>
            <a:pPr marL="457200" indent="-457200">
              <a:lnSpc>
                <a:spcPts val="5040"/>
              </a:lnSpc>
              <a:buAutoNum type="arabicPeriod"/>
            </a:pPr>
            <a:r>
              <a:rPr lang="en-US" sz="2400" dirty="0">
                <a:solidFill>
                  <a:schemeClr val="bg1"/>
                </a:solidFill>
                <a:latin typeface="Canva Sans Bold"/>
              </a:rPr>
              <a:t>Candra Alexander is a Principal and Teacher</a:t>
            </a:r>
          </a:p>
          <a:p>
            <a:pPr marL="457200" indent="-457200">
              <a:lnSpc>
                <a:spcPts val="5040"/>
              </a:lnSpc>
              <a:buAutoNum type="arabicPeriod"/>
            </a:pPr>
            <a:r>
              <a:rPr lang="en-US" sz="2400" dirty="0">
                <a:solidFill>
                  <a:schemeClr val="bg1"/>
                </a:solidFill>
                <a:latin typeface="Canva Sans Bold"/>
              </a:rPr>
              <a:t>Mujaddid is a Teacher</a:t>
            </a:r>
            <a:endParaRPr lang="en-US" sz="2400" dirty="0">
              <a:solidFill>
                <a:schemeClr val="bg1"/>
              </a:solidFill>
              <a:latin typeface="Red Hat Display"/>
            </a:endParaRPr>
          </a:p>
          <a:p>
            <a:pPr algn="just">
              <a:lnSpc>
                <a:spcPts val="3772"/>
              </a:lnSpc>
            </a:pPr>
            <a:r>
              <a:rPr lang="en-US" sz="2800" dirty="0">
                <a:solidFill>
                  <a:srgbClr val="FFFFFF"/>
                </a:solidFill>
                <a:latin typeface="Red Hat Display"/>
              </a:rPr>
              <a:t>Documentation</a:t>
            </a:r>
          </a:p>
        </p:txBody>
      </p:sp>
      <p:sp>
        <p:nvSpPr>
          <p:cNvPr id="17" name="TextBox 17"/>
          <p:cNvSpPr txBox="1"/>
          <p:nvPr/>
        </p:nvSpPr>
        <p:spPr>
          <a:xfrm>
            <a:off x="12152906" y="4703782"/>
            <a:ext cx="4169530" cy="797426"/>
          </a:xfrm>
          <a:prstGeom prst="rect">
            <a:avLst/>
          </a:prstGeom>
        </p:spPr>
        <p:txBody>
          <a:bodyPr lIns="0" tIns="0" rIns="0" bIns="0" rtlCol="0" anchor="t">
            <a:spAutoFit/>
          </a:bodyPr>
          <a:lstStyle/>
          <a:p>
            <a:pPr algn="just">
              <a:lnSpc>
                <a:spcPts val="3182"/>
              </a:lnSpc>
            </a:pPr>
            <a:r>
              <a:rPr lang="en-US" sz="2697" dirty="0">
                <a:solidFill>
                  <a:srgbClr val="FFFFFF"/>
                </a:solidFill>
                <a:latin typeface="Red Hat Display"/>
              </a:rPr>
              <a:t>Procedure Analysis of this data using triangulation</a:t>
            </a:r>
          </a:p>
        </p:txBody>
      </p:sp>
      <p:sp>
        <p:nvSpPr>
          <p:cNvPr id="18" name="TextBox 18"/>
          <p:cNvSpPr txBox="1"/>
          <p:nvPr/>
        </p:nvSpPr>
        <p:spPr>
          <a:xfrm>
            <a:off x="838200" y="3873588"/>
            <a:ext cx="3260438" cy="369397"/>
          </a:xfrm>
          <a:prstGeom prst="rect">
            <a:avLst/>
          </a:prstGeom>
        </p:spPr>
        <p:txBody>
          <a:bodyPr lIns="0" tIns="0" rIns="0" bIns="0" rtlCol="0" anchor="t">
            <a:spAutoFit/>
          </a:bodyPr>
          <a:lstStyle/>
          <a:p>
            <a:pPr>
              <a:lnSpc>
                <a:spcPts val="2984"/>
              </a:lnSpc>
            </a:pPr>
            <a:r>
              <a:rPr lang="en-US" sz="2278" b="1" dirty="0">
                <a:latin typeface="Red Hat Display"/>
              </a:rPr>
              <a:t>TECHNIQUE</a:t>
            </a:r>
          </a:p>
        </p:txBody>
      </p:sp>
      <p:sp>
        <p:nvSpPr>
          <p:cNvPr id="19" name="TextBox 19"/>
          <p:cNvSpPr txBox="1"/>
          <p:nvPr/>
        </p:nvSpPr>
        <p:spPr>
          <a:xfrm>
            <a:off x="12507806" y="3929399"/>
            <a:ext cx="3487709" cy="369397"/>
          </a:xfrm>
          <a:prstGeom prst="rect">
            <a:avLst/>
          </a:prstGeom>
        </p:spPr>
        <p:txBody>
          <a:bodyPr lIns="0" tIns="0" rIns="0" bIns="0" rtlCol="0" anchor="t">
            <a:spAutoFit/>
          </a:bodyPr>
          <a:lstStyle/>
          <a:p>
            <a:pPr>
              <a:lnSpc>
                <a:spcPts val="2984"/>
              </a:lnSpc>
            </a:pPr>
            <a:r>
              <a:rPr lang="en-US" sz="2278" b="1" dirty="0">
                <a:latin typeface="Red Hat Display"/>
              </a:rPr>
              <a:t>PROCEDURE ANALYSIS </a:t>
            </a:r>
          </a:p>
        </p:txBody>
      </p:sp>
      <p:sp>
        <p:nvSpPr>
          <p:cNvPr id="20" name="TextBox 20"/>
          <p:cNvSpPr txBox="1"/>
          <p:nvPr/>
        </p:nvSpPr>
        <p:spPr>
          <a:xfrm>
            <a:off x="-772266" y="1850437"/>
            <a:ext cx="7317284"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Canva Sans"/>
              </a:rPr>
              <a:t>Qualitative Descriptive</a:t>
            </a:r>
          </a:p>
        </p:txBody>
      </p:sp>
      <p:grpSp>
        <p:nvGrpSpPr>
          <p:cNvPr id="21" name="Group 8">
            <a:extLst>
              <a:ext uri="{FF2B5EF4-FFF2-40B4-BE49-F238E27FC236}">
                <a16:creationId xmlns:a16="http://schemas.microsoft.com/office/drawing/2014/main" id="{50F88E42-9B81-1F07-4D56-F79EB36BD033}"/>
              </a:ext>
            </a:extLst>
          </p:cNvPr>
          <p:cNvGrpSpPr/>
          <p:nvPr/>
        </p:nvGrpSpPr>
        <p:grpSpPr>
          <a:xfrm>
            <a:off x="6545018" y="3786391"/>
            <a:ext cx="2624815" cy="757875"/>
            <a:chOff x="0" y="0"/>
            <a:chExt cx="812800" cy="812800"/>
          </a:xfrm>
        </p:grpSpPr>
        <p:sp>
          <p:nvSpPr>
            <p:cNvPr id="22" name="Freeform 9">
              <a:extLst>
                <a:ext uri="{FF2B5EF4-FFF2-40B4-BE49-F238E27FC236}">
                  <a16:creationId xmlns:a16="http://schemas.microsoft.com/office/drawing/2014/main" id="{32E95C54-5E05-245F-FCBD-B9AAE122062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23" name="TextBox 10">
              <a:extLst>
                <a:ext uri="{FF2B5EF4-FFF2-40B4-BE49-F238E27FC236}">
                  <a16:creationId xmlns:a16="http://schemas.microsoft.com/office/drawing/2014/main" id="{D4317540-53AD-E925-50B0-8B858A6668B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17">
            <a:extLst>
              <a:ext uri="{FF2B5EF4-FFF2-40B4-BE49-F238E27FC236}">
                <a16:creationId xmlns:a16="http://schemas.microsoft.com/office/drawing/2014/main" id="{2551676B-2276-23C4-42DB-56DDA0CEFF40}"/>
              </a:ext>
            </a:extLst>
          </p:cNvPr>
          <p:cNvSpPr txBox="1"/>
          <p:nvPr/>
        </p:nvSpPr>
        <p:spPr>
          <a:xfrm>
            <a:off x="5746825" y="4872529"/>
            <a:ext cx="4658760" cy="1231106"/>
          </a:xfrm>
          <a:prstGeom prst="rect">
            <a:avLst/>
          </a:prstGeom>
        </p:spPr>
        <p:txBody>
          <a:bodyPr wrap="square" lIns="0" tIns="0" rIns="0" bIns="0" rtlCol="0" anchor="t">
            <a:spAutoFit/>
          </a:bodyPr>
          <a:lstStyle/>
          <a:p>
            <a:pPr algn="just">
              <a:lnSpc>
                <a:spcPts val="3182"/>
              </a:lnSpc>
            </a:pPr>
            <a:r>
              <a:rPr lang="en-US" sz="2697" dirty="0">
                <a:solidFill>
                  <a:srgbClr val="FFFFFF"/>
                </a:solidFill>
                <a:latin typeface="Red Hat Display"/>
              </a:rPr>
              <a:t>Using : </a:t>
            </a:r>
          </a:p>
          <a:p>
            <a:pPr algn="just">
              <a:lnSpc>
                <a:spcPts val="3182"/>
              </a:lnSpc>
            </a:pPr>
            <a:r>
              <a:rPr lang="en-US" sz="2697" dirty="0">
                <a:solidFill>
                  <a:srgbClr val="FFFFFF"/>
                </a:solidFill>
                <a:latin typeface="Red Hat Display"/>
              </a:rPr>
              <a:t>Record and take a picture use handphone</a:t>
            </a:r>
          </a:p>
        </p:txBody>
      </p:sp>
      <p:sp>
        <p:nvSpPr>
          <p:cNvPr id="25" name="TextBox 19">
            <a:extLst>
              <a:ext uri="{FF2B5EF4-FFF2-40B4-BE49-F238E27FC236}">
                <a16:creationId xmlns:a16="http://schemas.microsoft.com/office/drawing/2014/main" id="{5721E908-858D-B18E-D69C-2D4027316FF0}"/>
              </a:ext>
            </a:extLst>
          </p:cNvPr>
          <p:cNvSpPr txBox="1"/>
          <p:nvPr/>
        </p:nvSpPr>
        <p:spPr>
          <a:xfrm>
            <a:off x="6087735" y="3989603"/>
            <a:ext cx="3487709" cy="369397"/>
          </a:xfrm>
          <a:prstGeom prst="rect">
            <a:avLst/>
          </a:prstGeom>
        </p:spPr>
        <p:txBody>
          <a:bodyPr lIns="0" tIns="0" rIns="0" bIns="0" rtlCol="0" anchor="t">
            <a:spAutoFit/>
          </a:bodyPr>
          <a:lstStyle/>
          <a:p>
            <a:pPr algn="ctr">
              <a:lnSpc>
                <a:spcPts val="2984"/>
              </a:lnSpc>
            </a:pPr>
            <a:r>
              <a:rPr lang="en-US" sz="2278" b="1" dirty="0">
                <a:latin typeface="Red Hat Display"/>
              </a:rPr>
              <a:t>INSTRUMENT</a:t>
            </a:r>
          </a:p>
        </p:txBody>
      </p:sp>
      <p:sp>
        <p:nvSpPr>
          <p:cNvPr id="26" name="TextBox 12">
            <a:extLst>
              <a:ext uri="{FF2B5EF4-FFF2-40B4-BE49-F238E27FC236}">
                <a16:creationId xmlns:a16="http://schemas.microsoft.com/office/drawing/2014/main" id="{1B32C16A-625F-A473-B5CC-4E402C5F3F52}"/>
              </a:ext>
            </a:extLst>
          </p:cNvPr>
          <p:cNvSpPr txBox="1"/>
          <p:nvPr/>
        </p:nvSpPr>
        <p:spPr>
          <a:xfrm>
            <a:off x="11199603" y="1509637"/>
            <a:ext cx="6956015" cy="600036"/>
          </a:xfrm>
          <a:prstGeom prst="rect">
            <a:avLst/>
          </a:prstGeom>
        </p:spPr>
        <p:txBody>
          <a:bodyPr lIns="0" tIns="0" rIns="0" bIns="0" rtlCol="0" anchor="t">
            <a:spAutoFit/>
          </a:bodyPr>
          <a:lstStyle/>
          <a:p>
            <a:pPr>
              <a:lnSpc>
                <a:spcPts val="5040"/>
              </a:lnSpc>
            </a:pPr>
            <a:r>
              <a:rPr lang="en-US" sz="3600" dirty="0">
                <a:solidFill>
                  <a:srgbClr val="000000"/>
                </a:solidFill>
                <a:latin typeface="Canva Sans Bold"/>
              </a:rPr>
              <a:t>   </a:t>
            </a:r>
          </a:p>
        </p:txBody>
      </p:sp>
    </p:spTree>
  </p:cSld>
  <p:clrMapOvr>
    <a:masterClrMapping/>
  </p:clrMapOvr>
  <mc:AlternateContent xmlns:mc="http://schemas.openxmlformats.org/markup-compatibility/2006" xmlns:p14="http://schemas.microsoft.com/office/powerpoint/2010/main">
    <mc:Choice Requires="p14">
      <p:transition spd="slow" p14:dur="2000" advTm="8008"/>
    </mc:Choice>
    <mc:Fallback xmlns="">
      <p:transition spd="slow" advTm="80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807171" y="-1333500"/>
            <a:ext cx="11824342" cy="11124387"/>
            <a:chOff x="0" y="0"/>
            <a:chExt cx="3114230" cy="2929880"/>
          </a:xfrm>
        </p:grpSpPr>
        <p:sp>
          <p:nvSpPr>
            <p:cNvPr id="3" name="Freeform 3"/>
            <p:cNvSpPr/>
            <p:nvPr/>
          </p:nvSpPr>
          <p:spPr>
            <a:xfrm>
              <a:off x="0" y="0"/>
              <a:ext cx="3114230" cy="2929880"/>
            </a:xfrm>
            <a:custGeom>
              <a:avLst/>
              <a:gdLst/>
              <a:ahLst/>
              <a:cxnLst/>
              <a:rect l="l" t="t" r="r" b="b"/>
              <a:pathLst>
                <a:path w="3114230" h="2929880">
                  <a:moveTo>
                    <a:pt x="0" y="0"/>
                  </a:moveTo>
                  <a:lnTo>
                    <a:pt x="3114230" y="0"/>
                  </a:lnTo>
                  <a:lnTo>
                    <a:pt x="3114230" y="2929880"/>
                  </a:lnTo>
                  <a:lnTo>
                    <a:pt x="0" y="2929880"/>
                  </a:lnTo>
                  <a:close/>
                </a:path>
              </a:pathLst>
            </a:custGeom>
            <a:solidFill>
              <a:srgbClr val="000000">
                <a:alpha val="0"/>
              </a:srgbClr>
            </a:solidFill>
            <a:ln w="38100" cap="sq">
              <a:solidFill>
                <a:srgbClr val="06523B"/>
              </a:solidFill>
              <a:prstDash val="solid"/>
              <a:miter/>
            </a:ln>
          </p:spPr>
        </p:sp>
        <p:sp>
          <p:nvSpPr>
            <p:cNvPr id="4" name="TextBox 4"/>
            <p:cNvSpPr txBox="1"/>
            <p:nvPr/>
          </p:nvSpPr>
          <p:spPr>
            <a:xfrm>
              <a:off x="0" y="-38100"/>
              <a:ext cx="3114230" cy="296798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533400" y="5089477"/>
            <a:ext cx="8044897" cy="38100"/>
          </a:xfrm>
          <a:prstGeom prst="line">
            <a:avLst/>
          </a:prstGeom>
          <a:ln w="38100" cap="flat">
            <a:solidFill>
              <a:srgbClr val="06523B"/>
            </a:solidFill>
            <a:prstDash val="solid"/>
            <a:headEnd type="none" w="sm" len="sm"/>
            <a:tailEnd type="none" w="sm" len="sm"/>
          </a:ln>
        </p:spPr>
      </p:sp>
      <p:sp>
        <p:nvSpPr>
          <p:cNvPr id="9" name="TextBox 9"/>
          <p:cNvSpPr txBox="1"/>
          <p:nvPr/>
        </p:nvSpPr>
        <p:spPr>
          <a:xfrm>
            <a:off x="3657600" y="255916"/>
            <a:ext cx="4267200" cy="844014"/>
          </a:xfrm>
          <a:prstGeom prst="rect">
            <a:avLst/>
          </a:prstGeom>
        </p:spPr>
        <p:txBody>
          <a:bodyPr wrap="square" lIns="0" tIns="0" rIns="0" bIns="0" rtlCol="0" anchor="t">
            <a:spAutoFit/>
          </a:bodyPr>
          <a:lstStyle/>
          <a:p>
            <a:pPr>
              <a:lnSpc>
                <a:spcPts val="7260"/>
              </a:lnSpc>
            </a:pPr>
            <a:r>
              <a:rPr lang="en-US" sz="4000" dirty="0">
                <a:solidFill>
                  <a:srgbClr val="000000"/>
                </a:solidFill>
                <a:latin typeface="Red Hat Display Bold"/>
              </a:rPr>
              <a:t>RESULT   1</a:t>
            </a:r>
          </a:p>
        </p:txBody>
      </p:sp>
      <p:sp>
        <p:nvSpPr>
          <p:cNvPr id="10" name="TextBox 10"/>
          <p:cNvSpPr txBox="1"/>
          <p:nvPr/>
        </p:nvSpPr>
        <p:spPr>
          <a:xfrm>
            <a:off x="1028700" y="1134310"/>
            <a:ext cx="8920080" cy="1531060"/>
          </a:xfrm>
          <a:prstGeom prst="rect">
            <a:avLst/>
          </a:prstGeom>
        </p:spPr>
        <p:txBody>
          <a:bodyPr lIns="0" tIns="0" rIns="0" bIns="0" rtlCol="0" anchor="t">
            <a:spAutoFit/>
          </a:bodyPr>
          <a:lstStyle/>
          <a:p>
            <a:pPr algn="just">
              <a:lnSpc>
                <a:spcPts val="4142"/>
              </a:lnSpc>
            </a:pPr>
            <a:r>
              <a:rPr lang="en-US" sz="2400" dirty="0">
                <a:solidFill>
                  <a:srgbClr val="000000"/>
                </a:solidFill>
                <a:latin typeface="Red Hat Display Bold"/>
              </a:rPr>
              <a:t>Implementation of Servant Leadership in Student Character Building Program: Teachers as Leaders</a:t>
            </a:r>
          </a:p>
          <a:p>
            <a:pPr algn="just">
              <a:lnSpc>
                <a:spcPts val="4142"/>
              </a:lnSpc>
            </a:pPr>
            <a:endParaRPr lang="en-US" sz="2400" dirty="0">
              <a:solidFill>
                <a:srgbClr val="000000"/>
              </a:solidFill>
              <a:latin typeface="Red Hat Display Bold"/>
            </a:endParaRPr>
          </a:p>
        </p:txBody>
      </p:sp>
      <p:sp>
        <p:nvSpPr>
          <p:cNvPr id="11" name="TextBox 11"/>
          <p:cNvSpPr txBox="1"/>
          <p:nvPr/>
        </p:nvSpPr>
        <p:spPr>
          <a:xfrm>
            <a:off x="745782" y="2220164"/>
            <a:ext cx="10090836" cy="2946769"/>
          </a:xfrm>
          <a:prstGeom prst="rect">
            <a:avLst/>
          </a:prstGeom>
        </p:spPr>
        <p:txBody>
          <a:bodyPr wrap="square" lIns="0" tIns="0" rIns="0" bIns="0" rtlCol="0" anchor="t">
            <a:spAutoFit/>
          </a:bodyPr>
          <a:lstStyle/>
          <a:p>
            <a:pPr>
              <a:lnSpc>
                <a:spcPts val="3906"/>
              </a:lnSpc>
            </a:pPr>
            <a:r>
              <a:rPr lang="en-ID" sz="2400" dirty="0">
                <a:effectLst/>
                <a:latin typeface="+mj-lt"/>
                <a:ea typeface="Calibri" panose="020F0502020204030204" pitchFamily="34" charset="0"/>
                <a:cs typeface="Arial" panose="020B0604020202020204" pitchFamily="34" charset="0"/>
              </a:rPr>
              <a:t>According to </a:t>
            </a:r>
            <a:r>
              <a:rPr lang="en-ID" sz="2400" kern="100" dirty="0">
                <a:effectLst/>
                <a:latin typeface="+mj-lt"/>
                <a:ea typeface="Calibri" panose="020F0502020204030204" pitchFamily="34" charset="0"/>
                <a:cs typeface="Arial" panose="020B0604020202020204" pitchFamily="34" charset="0"/>
              </a:rPr>
              <a:t>(</a:t>
            </a:r>
            <a:r>
              <a:rPr lang="en-ID" sz="2400" kern="100" dirty="0" err="1">
                <a:effectLst/>
                <a:latin typeface="+mj-lt"/>
                <a:ea typeface="Calibri" panose="020F0502020204030204" pitchFamily="34" charset="0"/>
                <a:cs typeface="Arial" panose="020B0604020202020204" pitchFamily="34" charset="0"/>
              </a:rPr>
              <a:t>Retno</a:t>
            </a:r>
            <a:r>
              <a:rPr lang="en-ID" sz="2400" kern="100" dirty="0">
                <a:effectLst/>
                <a:latin typeface="+mj-lt"/>
                <a:ea typeface="Calibri" panose="020F0502020204030204" pitchFamily="34" charset="0"/>
                <a:cs typeface="Arial" panose="020B0604020202020204" pitchFamily="34" charset="0"/>
              </a:rPr>
              <a:t> et al., 2020),</a:t>
            </a:r>
            <a:r>
              <a:rPr lang="en-ID" sz="2400" dirty="0">
                <a:solidFill>
                  <a:srgbClr val="000000"/>
                </a:solidFill>
                <a:effectLst/>
                <a:latin typeface="+mj-lt"/>
                <a:ea typeface="Calibri" panose="020F0502020204030204" pitchFamily="34" charset="0"/>
                <a:cs typeface="Arial" panose="020B0604020202020204" pitchFamily="34" charset="0"/>
              </a:rPr>
              <a:t> </a:t>
            </a:r>
            <a:r>
              <a:rPr lang="en-ID" sz="2400" b="1" dirty="0">
                <a:solidFill>
                  <a:srgbClr val="000000"/>
                </a:solidFill>
                <a:latin typeface="+mj-lt"/>
                <a:ea typeface="Calibri" panose="020F0502020204030204" pitchFamily="34" charset="0"/>
                <a:cs typeface="Arial" panose="020B0604020202020204" pitchFamily="34" charset="0"/>
              </a:rPr>
              <a:t>L</a:t>
            </a:r>
            <a:r>
              <a:rPr lang="en-ID" sz="2400" b="1" dirty="0">
                <a:solidFill>
                  <a:srgbClr val="000000"/>
                </a:solidFill>
                <a:effectLst/>
                <a:latin typeface="+mj-lt"/>
                <a:ea typeface="Calibri" panose="020F0502020204030204" pitchFamily="34" charset="0"/>
                <a:cs typeface="Arial" panose="020B0604020202020204" pitchFamily="34" charset="0"/>
              </a:rPr>
              <a:t>eadership is conferred upon a person who is naturally a servant </a:t>
            </a:r>
            <a:r>
              <a:rPr lang="en-ID" sz="2400" dirty="0">
                <a:solidFill>
                  <a:srgbClr val="000000"/>
                </a:solidFill>
                <a:effectLst/>
                <a:latin typeface="+mj-lt"/>
                <a:ea typeface="Calibri" panose="020F0502020204030204" pitchFamily="34" charset="0"/>
                <a:cs typeface="Arial" panose="020B0604020202020204" pitchFamily="34" charset="0"/>
              </a:rPr>
              <a:t>(Valeri, 2007).</a:t>
            </a:r>
            <a:r>
              <a:rPr lang="en-ID" sz="2400" dirty="0">
                <a:effectLst/>
                <a:latin typeface="+mj-lt"/>
                <a:ea typeface="Calibri" panose="020F0502020204030204" pitchFamily="34" charset="0"/>
                <a:cs typeface="Arial" panose="020B0604020202020204" pitchFamily="34" charset="0"/>
              </a:rPr>
              <a:t> </a:t>
            </a:r>
          </a:p>
          <a:p>
            <a:pPr algn="just">
              <a:lnSpc>
                <a:spcPts val="3906"/>
              </a:lnSpc>
            </a:pPr>
            <a:r>
              <a:rPr lang="en-US" sz="2000" dirty="0">
                <a:solidFill>
                  <a:srgbClr val="000000"/>
                </a:solidFill>
                <a:latin typeface="Red Hat Display"/>
              </a:rPr>
              <a:t>Leaders are expected to have qualities and skills in listening, empathy, healing, awareness, persuasion, conceptualization, foresight, stewardship, commitment to people’s growth, and building community, this idea is further reinforced by Spears (1995).</a:t>
            </a:r>
          </a:p>
          <a:p>
            <a:pPr algn="just">
              <a:lnSpc>
                <a:spcPts val="3906"/>
              </a:lnSpc>
            </a:pPr>
            <a:endParaRPr lang="en-US" sz="2000" dirty="0">
              <a:solidFill>
                <a:srgbClr val="000000"/>
              </a:solidFill>
              <a:latin typeface="Red Hat Display"/>
            </a:endParaRPr>
          </a:p>
        </p:txBody>
      </p:sp>
      <p:sp>
        <p:nvSpPr>
          <p:cNvPr id="14" name="Freeform 5">
            <a:extLst>
              <a:ext uri="{FF2B5EF4-FFF2-40B4-BE49-F238E27FC236}">
                <a16:creationId xmlns:a16="http://schemas.microsoft.com/office/drawing/2014/main" id="{FCBA7F2C-83BE-920D-1B8A-E4F0A485B5CE}"/>
              </a:ext>
            </a:extLst>
          </p:cNvPr>
          <p:cNvSpPr/>
          <p:nvPr/>
        </p:nvSpPr>
        <p:spPr>
          <a:xfrm>
            <a:off x="6400800" y="5132473"/>
            <a:ext cx="4588662" cy="4202027"/>
          </a:xfrm>
          <a:custGeom>
            <a:avLst/>
            <a:gdLst/>
            <a:ahLst/>
            <a:cxnLst/>
            <a:rect l="l" t="t" r="r" b="b"/>
            <a:pathLst>
              <a:path w="5103725" h="3829862">
                <a:moveTo>
                  <a:pt x="0" y="0"/>
                </a:moveTo>
                <a:lnTo>
                  <a:pt x="5103725" y="0"/>
                </a:lnTo>
                <a:lnTo>
                  <a:pt x="5103725" y="3829862"/>
                </a:lnTo>
                <a:lnTo>
                  <a:pt x="0" y="3829862"/>
                </a:lnTo>
                <a:lnTo>
                  <a:pt x="0" y="0"/>
                </a:lnTo>
                <a:close/>
              </a:path>
            </a:pathLst>
          </a:custGeom>
          <a:blipFill>
            <a:blip r:embed="rId2"/>
            <a:stretch>
              <a:fillRect/>
            </a:stretch>
          </a:blipFill>
        </p:spPr>
      </p:sp>
      <p:sp>
        <p:nvSpPr>
          <p:cNvPr id="17" name="TextBox 9">
            <a:extLst>
              <a:ext uri="{FF2B5EF4-FFF2-40B4-BE49-F238E27FC236}">
                <a16:creationId xmlns:a16="http://schemas.microsoft.com/office/drawing/2014/main" id="{F3B0E7E9-119A-C217-8CCE-49DFEA060986}"/>
              </a:ext>
            </a:extLst>
          </p:cNvPr>
          <p:cNvSpPr txBox="1"/>
          <p:nvPr/>
        </p:nvSpPr>
        <p:spPr>
          <a:xfrm>
            <a:off x="775856" y="5268850"/>
            <a:ext cx="5317059" cy="4337469"/>
          </a:xfrm>
          <a:prstGeom prst="rect">
            <a:avLst/>
          </a:prstGeom>
        </p:spPr>
        <p:txBody>
          <a:bodyPr wrap="square" lIns="0" tIns="0" rIns="0" bIns="0" rtlCol="0" anchor="t">
            <a:spAutoFit/>
          </a:bodyPr>
          <a:lstStyle/>
          <a:p>
            <a:pPr algn="just">
              <a:lnSpc>
                <a:spcPts val="3064"/>
              </a:lnSpc>
            </a:pPr>
            <a:r>
              <a:rPr lang="en-US" dirty="0">
                <a:solidFill>
                  <a:srgbClr val="000000"/>
                </a:solidFill>
                <a:latin typeface="Red Hat Display"/>
              </a:rPr>
              <a:t>"So at SDIT </a:t>
            </a:r>
            <a:r>
              <a:rPr lang="en-US" dirty="0" err="1">
                <a:solidFill>
                  <a:srgbClr val="000000"/>
                </a:solidFill>
                <a:latin typeface="Red Hat Display"/>
              </a:rPr>
              <a:t>Irsyadur</a:t>
            </a:r>
            <a:r>
              <a:rPr lang="en-US" dirty="0">
                <a:solidFill>
                  <a:srgbClr val="000000"/>
                </a:solidFill>
                <a:latin typeface="Red Hat Display"/>
              </a:rPr>
              <a:t> Rahman school, we give direction and also regularly to students, because we are full day from 7 o'clock to 4 o'clock in between the time after finishing the </a:t>
            </a:r>
            <a:r>
              <a:rPr lang="en-US" dirty="0" err="1">
                <a:solidFill>
                  <a:srgbClr val="000000"/>
                </a:solidFill>
                <a:latin typeface="Red Hat Display"/>
              </a:rPr>
              <a:t>asar</a:t>
            </a:r>
            <a:r>
              <a:rPr lang="en-US" dirty="0">
                <a:solidFill>
                  <a:srgbClr val="000000"/>
                </a:solidFill>
                <a:latin typeface="Red Hat Display"/>
              </a:rPr>
              <a:t> prayer, our students here are made into small groups, where each group has a name for its mentor. The purpose of this advisor is to provide direction and also find out what happened during this one day to the student or group."</a:t>
            </a:r>
          </a:p>
          <a:p>
            <a:pPr algn="just">
              <a:lnSpc>
                <a:spcPts val="3064"/>
              </a:lnSpc>
            </a:pPr>
            <a:r>
              <a:rPr lang="en-US" dirty="0">
                <a:solidFill>
                  <a:srgbClr val="000000"/>
                </a:solidFill>
                <a:latin typeface="Red Hat Display"/>
              </a:rPr>
              <a:t>(Candra Alexander)</a:t>
            </a:r>
          </a:p>
          <a:p>
            <a:pPr algn="just">
              <a:lnSpc>
                <a:spcPts val="3064"/>
              </a:lnSpc>
            </a:pPr>
            <a:endParaRPr lang="en-US" dirty="0">
              <a:solidFill>
                <a:srgbClr val="000000"/>
              </a:solidFill>
              <a:latin typeface="Red Hat Display"/>
            </a:endParaRPr>
          </a:p>
        </p:txBody>
      </p:sp>
      <p:pic>
        <p:nvPicPr>
          <p:cNvPr id="18" name="Picture 17">
            <a:extLst>
              <a:ext uri="{FF2B5EF4-FFF2-40B4-BE49-F238E27FC236}">
                <a16:creationId xmlns:a16="http://schemas.microsoft.com/office/drawing/2014/main" id="{22DAE7E5-BB6B-DA1C-93F0-D5A25D809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170" y="-38100"/>
            <a:ext cx="7270829" cy="10361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05"/>
    </mc:Choice>
    <mc:Fallback xmlns="">
      <p:transition spd="slow" advTm="46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523B"/>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7259300" cy="9220199"/>
            <a:chOff x="0" y="-38100"/>
            <a:chExt cx="4545659" cy="2082428"/>
          </a:xfrm>
        </p:grpSpPr>
        <p:sp>
          <p:nvSpPr>
            <p:cNvPr id="3" name="Freeform 3"/>
            <p:cNvSpPr/>
            <p:nvPr/>
          </p:nvSpPr>
          <p:spPr>
            <a:xfrm>
              <a:off x="0" y="-12758"/>
              <a:ext cx="4545659" cy="2044328"/>
            </a:xfrm>
            <a:custGeom>
              <a:avLst/>
              <a:gdLst/>
              <a:ahLst/>
              <a:cxnLst/>
              <a:rect l="l" t="t" r="r" b="b"/>
              <a:pathLst>
                <a:path w="4545659" h="2044328">
                  <a:moveTo>
                    <a:pt x="0" y="0"/>
                  </a:moveTo>
                  <a:lnTo>
                    <a:pt x="4545659" y="0"/>
                  </a:lnTo>
                  <a:lnTo>
                    <a:pt x="4545659" y="2044328"/>
                  </a:lnTo>
                  <a:lnTo>
                    <a:pt x="0" y="2044328"/>
                  </a:lnTo>
                  <a:close/>
                </a:path>
              </a:pathLst>
            </a:custGeom>
            <a:solidFill>
              <a:srgbClr val="000000">
                <a:alpha val="0"/>
              </a:srgbClr>
            </a:solidFill>
            <a:ln w="38100" cap="sq">
              <a:solidFill>
                <a:srgbClr val="F6F6F6"/>
              </a:solidFill>
              <a:prstDash val="solid"/>
              <a:miter/>
            </a:ln>
          </p:spPr>
        </p:sp>
        <p:sp>
          <p:nvSpPr>
            <p:cNvPr id="4" name="TextBox 4"/>
            <p:cNvSpPr txBox="1"/>
            <p:nvPr/>
          </p:nvSpPr>
          <p:spPr>
            <a:xfrm>
              <a:off x="0" y="-38100"/>
              <a:ext cx="4545659" cy="208242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89032" y="8039868"/>
            <a:ext cx="641661" cy="636047"/>
          </a:xfrm>
          <a:custGeom>
            <a:avLst/>
            <a:gdLst/>
            <a:ahLst/>
            <a:cxnLst/>
            <a:rect l="l" t="t" r="r" b="b"/>
            <a:pathLst>
              <a:path w="641661" h="636047">
                <a:moveTo>
                  <a:pt x="0" y="0"/>
                </a:moveTo>
                <a:lnTo>
                  <a:pt x="641662" y="0"/>
                </a:lnTo>
                <a:lnTo>
                  <a:pt x="641662" y="636047"/>
                </a:lnTo>
                <a:lnTo>
                  <a:pt x="0" y="636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304800" y="230398"/>
            <a:ext cx="6231072" cy="739354"/>
          </a:xfrm>
          <a:prstGeom prst="rect">
            <a:avLst/>
          </a:prstGeom>
        </p:spPr>
        <p:txBody>
          <a:bodyPr lIns="0" tIns="0" rIns="0" bIns="0" rtlCol="0" anchor="t">
            <a:spAutoFit/>
          </a:bodyPr>
          <a:lstStyle/>
          <a:p>
            <a:pPr>
              <a:lnSpc>
                <a:spcPts val="5550"/>
              </a:lnSpc>
            </a:pPr>
            <a:r>
              <a:rPr lang="en-US" sz="5495" dirty="0">
                <a:solidFill>
                  <a:srgbClr val="FFFFFF"/>
                </a:solidFill>
                <a:latin typeface="Red Hat Display"/>
              </a:rPr>
              <a:t>CONCEPT</a:t>
            </a:r>
          </a:p>
        </p:txBody>
      </p:sp>
      <p:sp>
        <p:nvSpPr>
          <p:cNvPr id="10" name="TextBox 10"/>
          <p:cNvSpPr txBox="1"/>
          <p:nvPr/>
        </p:nvSpPr>
        <p:spPr>
          <a:xfrm>
            <a:off x="-966495" y="719201"/>
            <a:ext cx="10138204" cy="686598"/>
          </a:xfrm>
          <a:prstGeom prst="rect">
            <a:avLst/>
          </a:prstGeom>
        </p:spPr>
        <p:txBody>
          <a:bodyPr wrap="square" lIns="0" tIns="0" rIns="0" bIns="0" rtlCol="0" anchor="t">
            <a:spAutoFit/>
          </a:bodyPr>
          <a:lstStyle/>
          <a:p>
            <a:pPr algn="ctr">
              <a:lnSpc>
                <a:spcPts val="5877"/>
              </a:lnSpc>
            </a:pPr>
            <a:r>
              <a:rPr lang="en-US" sz="3600" dirty="0">
                <a:solidFill>
                  <a:srgbClr val="FFFFFF"/>
                </a:solidFill>
                <a:latin typeface="Canva Sans Bold"/>
              </a:rPr>
              <a:t>Student Character Building Program</a:t>
            </a:r>
          </a:p>
        </p:txBody>
      </p:sp>
      <p:pic>
        <p:nvPicPr>
          <p:cNvPr id="6" name="Picture 5">
            <a:extLst>
              <a:ext uri="{FF2B5EF4-FFF2-40B4-BE49-F238E27FC236}">
                <a16:creationId xmlns:a16="http://schemas.microsoft.com/office/drawing/2014/main" id="{2F167661-E2F3-7042-D274-49604DBF7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896" y="-38100"/>
            <a:ext cx="9314337" cy="10276659"/>
          </a:xfrm>
          <a:prstGeom prst="rect">
            <a:avLst/>
          </a:prstGeom>
        </p:spPr>
      </p:pic>
      <p:sp>
        <p:nvSpPr>
          <p:cNvPr id="8" name="TextBox 10">
            <a:extLst>
              <a:ext uri="{FF2B5EF4-FFF2-40B4-BE49-F238E27FC236}">
                <a16:creationId xmlns:a16="http://schemas.microsoft.com/office/drawing/2014/main" id="{E9D61B4E-A109-27E4-5FB2-D5C98D6E40BB}"/>
              </a:ext>
            </a:extLst>
          </p:cNvPr>
          <p:cNvSpPr txBox="1"/>
          <p:nvPr/>
        </p:nvSpPr>
        <p:spPr>
          <a:xfrm>
            <a:off x="152401" y="1713925"/>
            <a:ext cx="8077200" cy="7925375"/>
          </a:xfrm>
          <a:prstGeom prst="rect">
            <a:avLst/>
          </a:prstGeom>
        </p:spPr>
        <p:txBody>
          <a:bodyPr wrap="square" lIns="0" tIns="0" rIns="0" bIns="0" rtlCol="0" anchor="t">
            <a:spAutoFit/>
          </a:bodyPr>
          <a:lstStyle/>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Ten characteristics of servant leadership (Spears, 1995):</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1. Listening</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Servant leaders listen attentively to others, identify and help clarify the wishes of the group, as well as listen to their inner voice;</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2. Empathy</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Servant leaders are those who seek to understand colleagues and are able to empathize with others;</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3. Healing (healing)</a:t>
            </a:r>
            <a:r>
              <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Servant leaders are able to create emotional healing and connection with themselves or relationships with others because relationships are a force for transformation and integration;</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4. Awareness</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Awareness to understand issues involving ethics, power, and values. View the situation from a balanced position that is more integrated;</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5. Persuasion (persuasion)</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Servant leaders seek to convince others rather than force obedience. This is one of the most distinguishing things between traditional authoritarian models and servant leadership;</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6. Conceptualization</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The ability to see problems from a conceptualization perspective means thinking long-term or visionary on a broader basis;</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7. Foresight</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Observant or meticulous in understanding lessons from the past, current realities, and possible consequences of decisions for the future;</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8. Stewardship</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Emphasize openness and persuasion to build trust from others;</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9. Commitment to the growth of people</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Responsibility for making efforts to improve the professional growth of employees and the organization;</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10. Building Community</a:t>
            </a:r>
            <a:r>
              <a:rPr lang="en-ID" sz="2000" kern="100" dirty="0">
                <a:solidFill>
                  <a:schemeClr val="bg1"/>
                </a:solidFill>
                <a:latin typeface="Calibri" panose="020F0502020204030204" pitchFamily="34" charset="0"/>
                <a:ea typeface="Calibri" panose="020F0502020204030204" pitchFamily="34" charset="0"/>
                <a:cs typeface="Arial" panose="020B0604020202020204" pitchFamily="34" charset="0"/>
              </a:rPr>
              <a:t> : </a:t>
            </a:r>
            <a:r>
              <a:rPr lang="en-ID" sz="2000" kern="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Identify ways to build community.</a:t>
            </a:r>
            <a:endParaRPr lang="en-ID" sz="2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535"/>
    </mc:Choice>
    <mc:Fallback xmlns="">
      <p:transition spd="slow" advTm="45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971461" y="-437743"/>
            <a:ext cx="11824342" cy="11124387"/>
            <a:chOff x="0" y="0"/>
            <a:chExt cx="3114230" cy="2929880"/>
          </a:xfrm>
        </p:grpSpPr>
        <p:sp>
          <p:nvSpPr>
            <p:cNvPr id="3" name="Freeform 3"/>
            <p:cNvSpPr/>
            <p:nvPr/>
          </p:nvSpPr>
          <p:spPr>
            <a:xfrm>
              <a:off x="0" y="0"/>
              <a:ext cx="3114230" cy="2929880"/>
            </a:xfrm>
            <a:custGeom>
              <a:avLst/>
              <a:gdLst/>
              <a:ahLst/>
              <a:cxnLst/>
              <a:rect l="l" t="t" r="r" b="b"/>
              <a:pathLst>
                <a:path w="3114230" h="2929880">
                  <a:moveTo>
                    <a:pt x="0" y="0"/>
                  </a:moveTo>
                  <a:lnTo>
                    <a:pt x="3114230" y="0"/>
                  </a:lnTo>
                  <a:lnTo>
                    <a:pt x="3114230" y="2929880"/>
                  </a:lnTo>
                  <a:lnTo>
                    <a:pt x="0" y="2929880"/>
                  </a:lnTo>
                  <a:close/>
                </a:path>
              </a:pathLst>
            </a:custGeom>
            <a:solidFill>
              <a:srgbClr val="000000">
                <a:alpha val="0"/>
              </a:srgbClr>
            </a:solidFill>
            <a:ln w="38100" cap="sq">
              <a:solidFill>
                <a:srgbClr val="06523B"/>
              </a:solidFill>
              <a:prstDash val="solid"/>
              <a:miter/>
            </a:ln>
          </p:spPr>
        </p:sp>
        <p:sp>
          <p:nvSpPr>
            <p:cNvPr id="4" name="TextBox 4"/>
            <p:cNvSpPr txBox="1"/>
            <p:nvPr/>
          </p:nvSpPr>
          <p:spPr>
            <a:xfrm>
              <a:off x="0" y="-38100"/>
              <a:ext cx="3114230" cy="296798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0852837" y="5124450"/>
            <a:ext cx="8044897" cy="38100"/>
          </a:xfrm>
          <a:prstGeom prst="line">
            <a:avLst/>
          </a:prstGeom>
          <a:ln w="38100" cap="flat">
            <a:solidFill>
              <a:srgbClr val="06523B"/>
            </a:solidFill>
            <a:prstDash val="solid"/>
            <a:headEnd type="none" w="sm" len="sm"/>
            <a:tailEnd type="none" w="sm" len="sm"/>
          </a:ln>
        </p:spPr>
      </p:sp>
      <p:sp>
        <p:nvSpPr>
          <p:cNvPr id="6" name="Freeform 6"/>
          <p:cNvSpPr/>
          <p:nvPr/>
        </p:nvSpPr>
        <p:spPr>
          <a:xfrm>
            <a:off x="11106366" y="228600"/>
            <a:ext cx="7029234" cy="4634649"/>
          </a:xfrm>
          <a:custGeom>
            <a:avLst/>
            <a:gdLst/>
            <a:ahLst/>
            <a:cxnLst/>
            <a:rect l="l" t="t" r="r" b="b"/>
            <a:pathLst>
              <a:path w="6463605" h="4314460">
                <a:moveTo>
                  <a:pt x="0" y="0"/>
                </a:moveTo>
                <a:lnTo>
                  <a:pt x="6463605" y="0"/>
                </a:lnTo>
                <a:lnTo>
                  <a:pt x="6463605" y="4314460"/>
                </a:lnTo>
                <a:lnTo>
                  <a:pt x="0" y="4314460"/>
                </a:lnTo>
                <a:lnTo>
                  <a:pt x="0" y="0"/>
                </a:lnTo>
                <a:close/>
              </a:path>
            </a:pathLst>
          </a:custGeom>
          <a:blipFill>
            <a:blip r:embed="rId2"/>
            <a:stretch>
              <a:fillRect t="-6242" b="-6242"/>
            </a:stretch>
          </a:blipFill>
        </p:spPr>
      </p:sp>
      <p:sp>
        <p:nvSpPr>
          <p:cNvPr id="7" name="TextBox 7"/>
          <p:cNvSpPr txBox="1"/>
          <p:nvPr/>
        </p:nvSpPr>
        <p:spPr>
          <a:xfrm>
            <a:off x="3429000" y="918084"/>
            <a:ext cx="3525153" cy="844014"/>
          </a:xfrm>
          <a:prstGeom prst="rect">
            <a:avLst/>
          </a:prstGeom>
        </p:spPr>
        <p:txBody>
          <a:bodyPr wrap="square" lIns="0" tIns="0" rIns="0" bIns="0" rtlCol="0" anchor="t">
            <a:spAutoFit/>
          </a:bodyPr>
          <a:lstStyle/>
          <a:p>
            <a:pPr>
              <a:lnSpc>
                <a:spcPts val="7260"/>
              </a:lnSpc>
            </a:pPr>
            <a:r>
              <a:rPr lang="en-US" sz="4000" dirty="0">
                <a:solidFill>
                  <a:srgbClr val="000000"/>
                </a:solidFill>
                <a:latin typeface="Red Hat Display Bold"/>
              </a:rPr>
              <a:t>RESULT  2</a:t>
            </a:r>
          </a:p>
        </p:txBody>
      </p:sp>
      <p:sp>
        <p:nvSpPr>
          <p:cNvPr id="8" name="TextBox 8"/>
          <p:cNvSpPr txBox="1"/>
          <p:nvPr/>
        </p:nvSpPr>
        <p:spPr>
          <a:xfrm>
            <a:off x="1028700" y="2116681"/>
            <a:ext cx="8920080" cy="1989610"/>
          </a:xfrm>
          <a:prstGeom prst="rect">
            <a:avLst/>
          </a:prstGeom>
        </p:spPr>
        <p:txBody>
          <a:bodyPr lIns="0" tIns="0" rIns="0" bIns="0" rtlCol="0" anchor="t">
            <a:spAutoFit/>
          </a:bodyPr>
          <a:lstStyle/>
          <a:p>
            <a:pPr algn="just">
              <a:lnSpc>
                <a:spcPts val="3906"/>
              </a:lnSpc>
            </a:pPr>
            <a:r>
              <a:rPr lang="en-US" sz="3200" dirty="0">
                <a:solidFill>
                  <a:srgbClr val="000000"/>
                </a:solidFill>
                <a:latin typeface="Red Hat Display Bold"/>
              </a:rPr>
              <a:t>Solving Student Problems Quickly Through the Student Character Building Program at SDIT </a:t>
            </a:r>
            <a:r>
              <a:rPr lang="en-US" sz="3200" dirty="0" err="1">
                <a:solidFill>
                  <a:srgbClr val="000000"/>
                </a:solidFill>
                <a:latin typeface="Red Hat Display Bold"/>
              </a:rPr>
              <a:t>Irsyadur</a:t>
            </a:r>
            <a:r>
              <a:rPr lang="en-US" sz="3200" dirty="0">
                <a:solidFill>
                  <a:srgbClr val="000000"/>
                </a:solidFill>
                <a:latin typeface="Red Hat Display Bold"/>
              </a:rPr>
              <a:t> Rahman</a:t>
            </a:r>
          </a:p>
          <a:p>
            <a:pPr algn="just">
              <a:lnSpc>
                <a:spcPts val="3906"/>
              </a:lnSpc>
            </a:pPr>
            <a:endParaRPr lang="en-US" sz="3310" dirty="0">
              <a:solidFill>
                <a:srgbClr val="000000"/>
              </a:solidFill>
              <a:latin typeface="Red Hat Display Bold"/>
            </a:endParaRPr>
          </a:p>
        </p:txBody>
      </p:sp>
      <p:sp>
        <p:nvSpPr>
          <p:cNvPr id="9" name="TextBox 9"/>
          <p:cNvSpPr txBox="1"/>
          <p:nvPr/>
        </p:nvSpPr>
        <p:spPr>
          <a:xfrm>
            <a:off x="1028700" y="3839690"/>
            <a:ext cx="8920080" cy="6447310"/>
          </a:xfrm>
          <a:prstGeom prst="rect">
            <a:avLst/>
          </a:prstGeom>
        </p:spPr>
        <p:txBody>
          <a:bodyPr lIns="0" tIns="0" rIns="0" bIns="0" rtlCol="0" anchor="t">
            <a:spAutoFit/>
          </a:bodyPr>
          <a:lstStyle/>
          <a:p>
            <a:pPr algn="just">
              <a:lnSpc>
                <a:spcPts val="3906"/>
              </a:lnSpc>
            </a:pPr>
            <a:r>
              <a:rPr lang="en-US" sz="3310" dirty="0">
                <a:solidFill>
                  <a:srgbClr val="000000"/>
                </a:solidFill>
                <a:latin typeface="Red Hat Display"/>
              </a:rPr>
              <a:t>"The cases that occur are mostly about mocking each other. Because I happened to hold a group in grade 4, there were often cases of mocking each other when I asked what happened to this; this mocked me like that, and thank God for the program; with the program that we have run, this problem did not reach home. So we finish here, sir, according to the procedure: by giving advice first to those who mock him, we give good advice, try and remind </a:t>
            </a:r>
            <a:r>
              <a:rPr lang="en-US" sz="3310" dirty="0" err="1">
                <a:solidFill>
                  <a:srgbClr val="000000"/>
                </a:solidFill>
                <a:latin typeface="Red Hat Display"/>
              </a:rPr>
              <a:t>adabs</a:t>
            </a:r>
            <a:r>
              <a:rPr lang="en-US" sz="3310" dirty="0">
                <a:solidFill>
                  <a:srgbClr val="000000"/>
                </a:solidFill>
                <a:latin typeface="Red Hat Display"/>
              </a:rPr>
              <a:t>, especially about </a:t>
            </a:r>
            <a:r>
              <a:rPr lang="en-US" sz="3310" dirty="0" err="1">
                <a:solidFill>
                  <a:srgbClr val="000000"/>
                </a:solidFill>
                <a:latin typeface="Red Hat Display"/>
              </a:rPr>
              <a:t>Adab</a:t>
            </a:r>
            <a:r>
              <a:rPr lang="en-US" sz="3310" dirty="0">
                <a:solidFill>
                  <a:srgbClr val="000000"/>
                </a:solidFill>
                <a:latin typeface="Red Hat Display"/>
              </a:rPr>
              <a:t> </a:t>
            </a:r>
            <a:r>
              <a:rPr lang="en-US" sz="3310" dirty="0" err="1">
                <a:solidFill>
                  <a:srgbClr val="000000"/>
                </a:solidFill>
                <a:latin typeface="Red Hat Display"/>
              </a:rPr>
              <a:t>Adab</a:t>
            </a:r>
            <a:r>
              <a:rPr lang="en-US" sz="3310" dirty="0">
                <a:solidFill>
                  <a:srgbClr val="000000"/>
                </a:solidFill>
                <a:latin typeface="Red Hat Display"/>
              </a:rPr>
              <a:t> making friends, because they need to be reminded, sir." (Mujaddid)</a:t>
            </a:r>
          </a:p>
          <a:p>
            <a:pPr algn="just">
              <a:lnSpc>
                <a:spcPts val="3906"/>
              </a:lnSpc>
            </a:pPr>
            <a:endParaRPr lang="en-US" sz="3310" dirty="0">
              <a:solidFill>
                <a:srgbClr val="000000"/>
              </a:solidFill>
              <a:latin typeface="Red Hat Display"/>
            </a:endParaRPr>
          </a:p>
        </p:txBody>
      </p:sp>
      <p:sp>
        <p:nvSpPr>
          <p:cNvPr id="10" name="TextBox 10"/>
          <p:cNvSpPr txBox="1"/>
          <p:nvPr/>
        </p:nvSpPr>
        <p:spPr>
          <a:xfrm>
            <a:off x="11106366" y="5674361"/>
            <a:ext cx="6928150" cy="4098289"/>
          </a:xfrm>
          <a:prstGeom prst="rect">
            <a:avLst/>
          </a:prstGeom>
        </p:spPr>
        <p:txBody>
          <a:bodyPr lIns="0" tIns="0" rIns="0" bIns="0" rtlCol="0" anchor="t">
            <a:spAutoFit/>
          </a:bodyPr>
          <a:lstStyle/>
          <a:p>
            <a:pPr>
              <a:lnSpc>
                <a:spcPts val="4060"/>
              </a:lnSpc>
            </a:pPr>
            <a:r>
              <a:rPr lang="en-US" sz="2900" dirty="0">
                <a:solidFill>
                  <a:srgbClr val="000000"/>
                </a:solidFill>
                <a:latin typeface="Canva Sans Bold"/>
              </a:rPr>
              <a:t>Characteristics of Servant Leadership</a:t>
            </a:r>
          </a:p>
          <a:p>
            <a:pPr>
              <a:lnSpc>
                <a:spcPts val="4060"/>
              </a:lnSpc>
            </a:pPr>
            <a:r>
              <a:rPr lang="en-US" sz="2900" dirty="0">
                <a:solidFill>
                  <a:srgbClr val="000000"/>
                </a:solidFill>
                <a:latin typeface="Canva Sans Bold"/>
              </a:rPr>
              <a:t> </a:t>
            </a:r>
          </a:p>
          <a:p>
            <a:pPr>
              <a:lnSpc>
                <a:spcPts val="4060"/>
              </a:lnSpc>
            </a:pPr>
            <a:r>
              <a:rPr lang="en-US" sz="2900" dirty="0">
                <a:solidFill>
                  <a:srgbClr val="000000"/>
                </a:solidFill>
                <a:latin typeface="Canva Sans"/>
              </a:rPr>
              <a:t>Listening, empathy, healing, awareness, persuasion, conceptualization, foresight, stewardship, commitment to people’s growth, and building community (Spears, 1995).</a:t>
            </a:r>
          </a:p>
        </p:txBody>
      </p:sp>
    </p:spTree>
  </p:cSld>
  <p:clrMapOvr>
    <a:masterClrMapping/>
  </p:clrMapOvr>
  <mc:AlternateContent xmlns:mc="http://schemas.openxmlformats.org/markup-compatibility/2006" xmlns:p14="http://schemas.microsoft.com/office/powerpoint/2010/main">
    <mc:Choice Requires="p14">
      <p:transition spd="slow" p14:dur="2000" advTm="2133"/>
    </mc:Choice>
    <mc:Fallback xmlns="">
      <p:transition spd="slow" advTm="21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376043" y="4510849"/>
            <a:ext cx="10367602" cy="5555503"/>
            <a:chOff x="0" y="0"/>
            <a:chExt cx="2730562" cy="1463178"/>
          </a:xfrm>
        </p:grpSpPr>
        <p:sp>
          <p:nvSpPr>
            <p:cNvPr id="3" name="Freeform 3"/>
            <p:cNvSpPr/>
            <p:nvPr/>
          </p:nvSpPr>
          <p:spPr>
            <a:xfrm>
              <a:off x="0" y="0"/>
              <a:ext cx="2730562" cy="1463178"/>
            </a:xfrm>
            <a:custGeom>
              <a:avLst/>
              <a:gdLst/>
              <a:ahLst/>
              <a:cxnLst/>
              <a:rect l="l" t="t" r="r" b="b"/>
              <a:pathLst>
                <a:path w="2730562" h="1463178">
                  <a:moveTo>
                    <a:pt x="0" y="0"/>
                  </a:moveTo>
                  <a:lnTo>
                    <a:pt x="2730562" y="0"/>
                  </a:lnTo>
                  <a:lnTo>
                    <a:pt x="2730562" y="1463178"/>
                  </a:lnTo>
                  <a:lnTo>
                    <a:pt x="0" y="1463178"/>
                  </a:lnTo>
                  <a:close/>
                </a:path>
              </a:pathLst>
            </a:custGeom>
            <a:solidFill>
              <a:srgbClr val="000000">
                <a:alpha val="0"/>
              </a:srgbClr>
            </a:solidFill>
            <a:ln w="38100" cap="sq">
              <a:solidFill>
                <a:srgbClr val="06523B"/>
              </a:solidFill>
              <a:prstDash val="solid"/>
              <a:miter/>
            </a:ln>
          </p:spPr>
        </p:sp>
        <p:sp>
          <p:nvSpPr>
            <p:cNvPr id="4" name="TextBox 4"/>
            <p:cNvSpPr txBox="1"/>
            <p:nvPr/>
          </p:nvSpPr>
          <p:spPr>
            <a:xfrm>
              <a:off x="0" y="-38100"/>
              <a:ext cx="2730562" cy="150127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373370" y="4510849"/>
            <a:ext cx="6262592" cy="5555503"/>
            <a:chOff x="0" y="0"/>
            <a:chExt cx="1649407" cy="1463178"/>
          </a:xfrm>
        </p:grpSpPr>
        <p:sp>
          <p:nvSpPr>
            <p:cNvPr id="6" name="Freeform 6"/>
            <p:cNvSpPr/>
            <p:nvPr/>
          </p:nvSpPr>
          <p:spPr>
            <a:xfrm>
              <a:off x="0" y="0"/>
              <a:ext cx="1649407" cy="1463178"/>
            </a:xfrm>
            <a:custGeom>
              <a:avLst/>
              <a:gdLst/>
              <a:ahLst/>
              <a:cxnLst/>
              <a:rect l="l" t="t" r="r" b="b"/>
              <a:pathLst>
                <a:path w="1649407" h="1463178">
                  <a:moveTo>
                    <a:pt x="0" y="0"/>
                  </a:moveTo>
                  <a:lnTo>
                    <a:pt x="1649407" y="0"/>
                  </a:lnTo>
                  <a:lnTo>
                    <a:pt x="1649407" y="1463178"/>
                  </a:lnTo>
                  <a:lnTo>
                    <a:pt x="0" y="1463178"/>
                  </a:lnTo>
                  <a:close/>
                </a:path>
              </a:pathLst>
            </a:custGeom>
            <a:solidFill>
              <a:srgbClr val="06523B"/>
            </a:solidFill>
          </p:spPr>
        </p:sp>
        <p:sp>
          <p:nvSpPr>
            <p:cNvPr id="7" name="TextBox 7"/>
            <p:cNvSpPr txBox="1"/>
            <p:nvPr/>
          </p:nvSpPr>
          <p:spPr>
            <a:xfrm>
              <a:off x="0" y="-38100"/>
              <a:ext cx="1649407" cy="150127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715264" y="372000"/>
            <a:ext cx="4857472" cy="656700"/>
          </a:xfrm>
          <a:prstGeom prst="rect">
            <a:avLst/>
          </a:prstGeom>
        </p:spPr>
        <p:txBody>
          <a:bodyPr lIns="0" tIns="0" rIns="0" bIns="0" rtlCol="0" anchor="t">
            <a:spAutoFit/>
          </a:bodyPr>
          <a:lstStyle/>
          <a:p>
            <a:pPr>
              <a:lnSpc>
                <a:spcPts val="4937"/>
              </a:lnSpc>
            </a:pPr>
            <a:r>
              <a:rPr lang="en-US" sz="4888" dirty="0">
                <a:solidFill>
                  <a:srgbClr val="000000"/>
                </a:solidFill>
                <a:latin typeface="Red Hat Display"/>
              </a:rPr>
              <a:t>DISCUSSION</a:t>
            </a:r>
          </a:p>
        </p:txBody>
      </p:sp>
      <p:sp>
        <p:nvSpPr>
          <p:cNvPr id="9" name="TextBox 9"/>
          <p:cNvSpPr txBox="1"/>
          <p:nvPr/>
        </p:nvSpPr>
        <p:spPr>
          <a:xfrm>
            <a:off x="1503032" y="4521928"/>
            <a:ext cx="3661159" cy="474489"/>
          </a:xfrm>
          <a:prstGeom prst="rect">
            <a:avLst/>
          </a:prstGeom>
        </p:spPr>
        <p:txBody>
          <a:bodyPr lIns="0" tIns="0" rIns="0" bIns="0" rtlCol="0" anchor="t">
            <a:spAutoFit/>
          </a:bodyPr>
          <a:lstStyle/>
          <a:p>
            <a:pPr algn="ctr">
              <a:lnSpc>
                <a:spcPts val="3710"/>
              </a:lnSpc>
            </a:pPr>
            <a:r>
              <a:rPr lang="en-US" sz="3144" dirty="0">
                <a:solidFill>
                  <a:srgbClr val="000000"/>
                </a:solidFill>
                <a:latin typeface="Red Hat Display Bold"/>
              </a:rPr>
              <a:t>Opening Activities</a:t>
            </a:r>
          </a:p>
        </p:txBody>
      </p:sp>
      <p:sp>
        <p:nvSpPr>
          <p:cNvPr id="10" name="TextBox 10"/>
          <p:cNvSpPr txBox="1"/>
          <p:nvPr/>
        </p:nvSpPr>
        <p:spPr>
          <a:xfrm>
            <a:off x="7129850" y="4525135"/>
            <a:ext cx="3380044" cy="474489"/>
          </a:xfrm>
          <a:prstGeom prst="rect">
            <a:avLst/>
          </a:prstGeom>
        </p:spPr>
        <p:txBody>
          <a:bodyPr lIns="0" tIns="0" rIns="0" bIns="0" rtlCol="0" anchor="t">
            <a:spAutoFit/>
          </a:bodyPr>
          <a:lstStyle/>
          <a:p>
            <a:pPr algn="ctr">
              <a:lnSpc>
                <a:spcPts val="3710"/>
              </a:lnSpc>
            </a:pPr>
            <a:r>
              <a:rPr lang="en-US" sz="3144" dirty="0">
                <a:solidFill>
                  <a:srgbClr val="FFFFFF"/>
                </a:solidFill>
                <a:latin typeface="Red Hat Display Bold"/>
              </a:rPr>
              <a:t>Core Activities</a:t>
            </a:r>
          </a:p>
        </p:txBody>
      </p:sp>
      <p:sp>
        <p:nvSpPr>
          <p:cNvPr id="11" name="TextBox 11"/>
          <p:cNvSpPr txBox="1"/>
          <p:nvPr/>
        </p:nvSpPr>
        <p:spPr>
          <a:xfrm>
            <a:off x="1767414" y="7843606"/>
            <a:ext cx="3380044" cy="465188"/>
          </a:xfrm>
          <a:prstGeom prst="rect">
            <a:avLst/>
          </a:prstGeom>
        </p:spPr>
        <p:txBody>
          <a:bodyPr lIns="0" tIns="0" rIns="0" bIns="0" rtlCol="0" anchor="t">
            <a:spAutoFit/>
          </a:bodyPr>
          <a:lstStyle/>
          <a:p>
            <a:pPr algn="ctr">
              <a:lnSpc>
                <a:spcPts val="3710"/>
              </a:lnSpc>
            </a:pPr>
            <a:r>
              <a:rPr lang="en-US" sz="3144">
                <a:solidFill>
                  <a:srgbClr val="FFFFFF"/>
                </a:solidFill>
                <a:latin typeface="Red Hat Display"/>
              </a:rPr>
              <a:t>Differentiation</a:t>
            </a:r>
          </a:p>
        </p:txBody>
      </p:sp>
      <p:sp>
        <p:nvSpPr>
          <p:cNvPr id="12" name="TextBox 12"/>
          <p:cNvSpPr txBox="1"/>
          <p:nvPr/>
        </p:nvSpPr>
        <p:spPr>
          <a:xfrm>
            <a:off x="184984" y="1372576"/>
            <a:ext cx="17918033" cy="2647949"/>
          </a:xfrm>
          <a:prstGeom prst="rect">
            <a:avLst/>
          </a:prstGeom>
        </p:spPr>
        <p:txBody>
          <a:bodyPr lIns="0" tIns="0" rIns="0" bIns="0" rtlCol="0" anchor="t">
            <a:spAutoFit/>
          </a:bodyPr>
          <a:lstStyle/>
          <a:p>
            <a:pPr algn="just">
              <a:lnSpc>
                <a:spcPts val="4200"/>
              </a:lnSpc>
            </a:pPr>
            <a:r>
              <a:rPr lang="en-US" sz="3000" dirty="0">
                <a:solidFill>
                  <a:srgbClr val="000000"/>
                </a:solidFill>
                <a:latin typeface="Canva Sans Bold"/>
              </a:rPr>
              <a:t>Researcher will begin by analyzing the participants' statements, namely Mr. Candra, the principal, and Mr. Mujaddid, the teacher, followed by the data from the concept and Table 1. </a:t>
            </a:r>
          </a:p>
          <a:p>
            <a:pPr algn="just">
              <a:lnSpc>
                <a:spcPts val="4200"/>
              </a:lnSpc>
            </a:pPr>
            <a:r>
              <a:rPr lang="en-US" sz="3000" dirty="0">
                <a:solidFill>
                  <a:srgbClr val="000000"/>
                </a:solidFill>
                <a:latin typeface="Canva Sans Bold"/>
              </a:rPr>
              <a:t>The program's purpose is to answer student problems. Enables teachers and students to interact, communicate, explore information, listen, and share information about students' activities in school during a full day (full-day school).</a:t>
            </a:r>
          </a:p>
        </p:txBody>
      </p:sp>
      <p:sp>
        <p:nvSpPr>
          <p:cNvPr id="13" name="TextBox 13"/>
          <p:cNvSpPr txBox="1"/>
          <p:nvPr/>
        </p:nvSpPr>
        <p:spPr>
          <a:xfrm>
            <a:off x="563083" y="4992811"/>
            <a:ext cx="4601108" cy="4939029"/>
          </a:xfrm>
          <a:prstGeom prst="rect">
            <a:avLst/>
          </a:prstGeom>
        </p:spPr>
        <p:txBody>
          <a:bodyPr lIns="0" tIns="0" rIns="0" bIns="0" rtlCol="0" anchor="t">
            <a:spAutoFit/>
          </a:bodyPr>
          <a:lstStyle/>
          <a:p>
            <a:pPr algn="ctr">
              <a:lnSpc>
                <a:spcPts val="3920"/>
              </a:lnSpc>
            </a:pPr>
            <a:r>
              <a:rPr lang="en-US" sz="2800" dirty="0">
                <a:solidFill>
                  <a:srgbClr val="000000"/>
                </a:solidFill>
                <a:latin typeface="Canva Sans"/>
              </a:rPr>
              <a:t>This is done to establish familiarity between the students and teachers.</a:t>
            </a:r>
          </a:p>
          <a:p>
            <a:pPr algn="ctr">
              <a:lnSpc>
                <a:spcPts val="3920"/>
              </a:lnSpc>
            </a:pPr>
            <a:endParaRPr lang="en-US" sz="2800" dirty="0">
              <a:solidFill>
                <a:srgbClr val="000000"/>
              </a:solidFill>
              <a:latin typeface="Canva Sans"/>
            </a:endParaRPr>
          </a:p>
          <a:p>
            <a:pPr algn="just">
              <a:lnSpc>
                <a:spcPts val="3920"/>
              </a:lnSpc>
            </a:pPr>
            <a:r>
              <a:rPr lang="en-US" sz="2800" dirty="0">
                <a:solidFill>
                  <a:srgbClr val="000000"/>
                </a:solidFill>
                <a:latin typeface="Canva Sans"/>
              </a:rPr>
              <a:t>The aim is to calm the students' hearts and minds to be more open, honest, and receptive during the core activity session</a:t>
            </a:r>
          </a:p>
        </p:txBody>
      </p:sp>
      <p:grpSp>
        <p:nvGrpSpPr>
          <p:cNvPr id="14" name="Group 14"/>
          <p:cNvGrpSpPr/>
          <p:nvPr/>
        </p:nvGrpSpPr>
        <p:grpSpPr>
          <a:xfrm>
            <a:off x="11607387" y="4510849"/>
            <a:ext cx="6495629" cy="5555503"/>
            <a:chOff x="0" y="0"/>
            <a:chExt cx="1710783" cy="1463178"/>
          </a:xfrm>
        </p:grpSpPr>
        <p:sp>
          <p:nvSpPr>
            <p:cNvPr id="15" name="Freeform 15"/>
            <p:cNvSpPr/>
            <p:nvPr/>
          </p:nvSpPr>
          <p:spPr>
            <a:xfrm>
              <a:off x="0" y="0"/>
              <a:ext cx="1710783" cy="1463178"/>
            </a:xfrm>
            <a:custGeom>
              <a:avLst/>
              <a:gdLst/>
              <a:ahLst/>
              <a:cxnLst/>
              <a:rect l="l" t="t" r="r" b="b"/>
              <a:pathLst>
                <a:path w="1710783" h="1463178">
                  <a:moveTo>
                    <a:pt x="0" y="0"/>
                  </a:moveTo>
                  <a:lnTo>
                    <a:pt x="1710783" y="0"/>
                  </a:lnTo>
                  <a:lnTo>
                    <a:pt x="1710783" y="1463178"/>
                  </a:lnTo>
                  <a:lnTo>
                    <a:pt x="0" y="1463178"/>
                  </a:lnTo>
                  <a:close/>
                </a:path>
              </a:pathLst>
            </a:custGeom>
            <a:solidFill>
              <a:srgbClr val="000000">
                <a:alpha val="0"/>
              </a:srgbClr>
            </a:solidFill>
            <a:ln w="38100" cap="sq">
              <a:solidFill>
                <a:srgbClr val="06523B"/>
              </a:solidFill>
              <a:prstDash val="solid"/>
              <a:miter/>
            </a:ln>
          </p:spPr>
        </p:sp>
        <p:sp>
          <p:nvSpPr>
            <p:cNvPr id="16" name="TextBox 16"/>
            <p:cNvSpPr txBox="1"/>
            <p:nvPr/>
          </p:nvSpPr>
          <p:spPr>
            <a:xfrm>
              <a:off x="0" y="-38100"/>
              <a:ext cx="1710783" cy="1501278"/>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2654722" y="4521928"/>
            <a:ext cx="4261678" cy="474489"/>
          </a:xfrm>
          <a:prstGeom prst="rect">
            <a:avLst/>
          </a:prstGeom>
        </p:spPr>
        <p:txBody>
          <a:bodyPr wrap="square" lIns="0" tIns="0" rIns="0" bIns="0" rtlCol="0" anchor="t">
            <a:spAutoFit/>
          </a:bodyPr>
          <a:lstStyle/>
          <a:p>
            <a:pPr algn="ctr">
              <a:lnSpc>
                <a:spcPts val="3710"/>
              </a:lnSpc>
            </a:pPr>
            <a:r>
              <a:rPr lang="en-US" sz="3144" dirty="0">
                <a:solidFill>
                  <a:srgbClr val="000000"/>
                </a:solidFill>
                <a:latin typeface="Red Hat Display Bold"/>
              </a:rPr>
              <a:t>Concluding Activities</a:t>
            </a:r>
          </a:p>
        </p:txBody>
      </p:sp>
      <p:sp>
        <p:nvSpPr>
          <p:cNvPr id="18" name="TextBox 18"/>
          <p:cNvSpPr txBox="1"/>
          <p:nvPr/>
        </p:nvSpPr>
        <p:spPr>
          <a:xfrm>
            <a:off x="11401147" y="7843606"/>
            <a:ext cx="3380044" cy="465188"/>
          </a:xfrm>
          <a:prstGeom prst="rect">
            <a:avLst/>
          </a:prstGeom>
        </p:spPr>
        <p:txBody>
          <a:bodyPr lIns="0" tIns="0" rIns="0" bIns="0" rtlCol="0" anchor="t">
            <a:spAutoFit/>
          </a:bodyPr>
          <a:lstStyle/>
          <a:p>
            <a:pPr algn="ctr">
              <a:lnSpc>
                <a:spcPts val="3710"/>
              </a:lnSpc>
            </a:pPr>
            <a:r>
              <a:rPr lang="en-US" sz="3144">
                <a:solidFill>
                  <a:srgbClr val="FFFFFF"/>
                </a:solidFill>
                <a:latin typeface="Red Hat Display"/>
              </a:rPr>
              <a:t>Differentiation</a:t>
            </a:r>
          </a:p>
        </p:txBody>
      </p:sp>
      <p:sp>
        <p:nvSpPr>
          <p:cNvPr id="19" name="TextBox 19"/>
          <p:cNvSpPr txBox="1"/>
          <p:nvPr/>
        </p:nvSpPr>
        <p:spPr>
          <a:xfrm>
            <a:off x="11664537" y="4933173"/>
            <a:ext cx="6347608" cy="4939029"/>
          </a:xfrm>
          <a:prstGeom prst="rect">
            <a:avLst/>
          </a:prstGeom>
        </p:spPr>
        <p:txBody>
          <a:bodyPr lIns="0" tIns="0" rIns="0" bIns="0" rtlCol="0" anchor="t">
            <a:spAutoFit/>
          </a:bodyPr>
          <a:lstStyle/>
          <a:p>
            <a:pPr algn="just">
              <a:lnSpc>
                <a:spcPts val="3920"/>
              </a:lnSpc>
            </a:pPr>
            <a:r>
              <a:rPr lang="en-US" sz="2800" dirty="0">
                <a:solidFill>
                  <a:srgbClr val="000000"/>
                </a:solidFill>
                <a:latin typeface="Canva Sans"/>
              </a:rPr>
              <a:t>The concluding activity session involves the teacher providing advice and information about civility, mutual respect, and forgiveness. The teacher encourages the students to apologize to anyone they may have hurt and to promise not to repeat the mistake. The students who have been injured are encouraged to forgive their friends.</a:t>
            </a:r>
          </a:p>
        </p:txBody>
      </p:sp>
      <p:sp>
        <p:nvSpPr>
          <p:cNvPr id="20" name="TextBox 20"/>
          <p:cNvSpPr txBox="1"/>
          <p:nvPr/>
        </p:nvSpPr>
        <p:spPr>
          <a:xfrm>
            <a:off x="5467350" y="4987116"/>
            <a:ext cx="5895697" cy="4512269"/>
          </a:xfrm>
          <a:prstGeom prst="rect">
            <a:avLst/>
          </a:prstGeom>
        </p:spPr>
        <p:txBody>
          <a:bodyPr lIns="0" tIns="0" rIns="0" bIns="0" rtlCol="0" anchor="t">
            <a:spAutoFit/>
          </a:bodyPr>
          <a:lstStyle/>
          <a:p>
            <a:pPr algn="just">
              <a:lnSpc>
                <a:spcPts val="3225"/>
              </a:lnSpc>
            </a:pPr>
            <a:r>
              <a:rPr lang="en-US" sz="2733" dirty="0">
                <a:solidFill>
                  <a:srgbClr val="FFFFFF"/>
                </a:solidFill>
                <a:latin typeface="Red Hat Display"/>
              </a:rPr>
              <a:t>This shows that the teacher wants to hear the students' complaints and appreciate their enthusiasm.</a:t>
            </a:r>
          </a:p>
          <a:p>
            <a:pPr algn="just">
              <a:lnSpc>
                <a:spcPts val="3225"/>
              </a:lnSpc>
            </a:pPr>
            <a:endParaRPr lang="en-US" sz="2733" dirty="0">
              <a:solidFill>
                <a:srgbClr val="FFFFFF"/>
              </a:solidFill>
              <a:latin typeface="Red Hat Display"/>
            </a:endParaRPr>
          </a:p>
          <a:p>
            <a:pPr algn="just">
              <a:lnSpc>
                <a:spcPts val="3225"/>
              </a:lnSpc>
            </a:pPr>
            <a:r>
              <a:rPr lang="en-US" sz="2733" dirty="0">
                <a:solidFill>
                  <a:srgbClr val="FFFFFF"/>
                </a:solidFill>
                <a:latin typeface="Red Hat Display"/>
              </a:rPr>
              <a:t>The teacher uses a servant leadership approach and brings a sense of empathy to the students' problems. The teacher encourages the students to be honest and open and to provide healing for their problems.</a:t>
            </a:r>
          </a:p>
          <a:p>
            <a:pPr algn="just">
              <a:lnSpc>
                <a:spcPts val="3225"/>
              </a:lnSpc>
            </a:pPr>
            <a:endParaRPr lang="en-US" sz="2733" dirty="0">
              <a:solidFill>
                <a:srgbClr val="FFFFFF"/>
              </a:solidFill>
              <a:latin typeface="Red Hat Display"/>
            </a:endParaRPr>
          </a:p>
        </p:txBody>
      </p:sp>
    </p:spTree>
  </p:cSld>
  <p:clrMapOvr>
    <a:masterClrMapping/>
  </p:clrMapOvr>
  <mc:AlternateContent xmlns:mc="http://schemas.openxmlformats.org/markup-compatibility/2006" xmlns:p14="http://schemas.microsoft.com/office/powerpoint/2010/main">
    <mc:Choice Requires="p14">
      <p:transition spd="slow" p14:dur="2000" advTm="9946"/>
    </mc:Choice>
    <mc:Fallback xmlns="">
      <p:transition spd="slow" advTm="99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6523B"/>
        </a:solidFill>
        <a:effectLst/>
      </p:bgPr>
    </p:bg>
    <p:spTree>
      <p:nvGrpSpPr>
        <p:cNvPr id="1" name=""/>
        <p:cNvGrpSpPr/>
        <p:nvPr/>
      </p:nvGrpSpPr>
      <p:grpSpPr>
        <a:xfrm>
          <a:off x="0" y="0"/>
          <a:ext cx="0" cy="0"/>
          <a:chOff x="0" y="0"/>
          <a:chExt cx="0" cy="0"/>
        </a:xfrm>
      </p:grpSpPr>
      <p:sp>
        <p:nvSpPr>
          <p:cNvPr id="2" name="TextBox 2"/>
          <p:cNvSpPr txBox="1"/>
          <p:nvPr/>
        </p:nvSpPr>
        <p:spPr>
          <a:xfrm>
            <a:off x="13855" y="24245"/>
            <a:ext cx="17946623" cy="9646487"/>
          </a:xfrm>
          <a:prstGeom prst="rect">
            <a:avLst/>
          </a:prstGeom>
        </p:spPr>
        <p:txBody>
          <a:bodyPr lIns="0" tIns="0" rIns="0" bIns="0" rtlCol="0" anchor="t">
            <a:spAutoFit/>
          </a:bodyPr>
          <a:lstStyle/>
          <a:p>
            <a:pPr algn="ctr">
              <a:lnSpc>
                <a:spcPts val="4620"/>
              </a:lnSpc>
            </a:pPr>
            <a:r>
              <a:rPr lang="en-US" sz="3300" dirty="0">
                <a:solidFill>
                  <a:srgbClr val="FFFFFF"/>
                </a:solidFill>
                <a:latin typeface="Canva Sans Bold"/>
              </a:rPr>
              <a:t>CONCLUSION</a:t>
            </a:r>
          </a:p>
          <a:p>
            <a:pPr marL="450215" algn="just">
              <a:lnSpc>
                <a:spcPct val="150000"/>
              </a:lnSpc>
            </a:pP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SDIT </a:t>
            </a:r>
            <a:r>
              <a:rPr lang="en-ID" sz="2800" kern="1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Irsyadur</a:t>
            </a: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Rahman, teachers have incorporated Servant Leadership values into their Student Character Building Program. This was demonstrated when they provided quick and appropriate solutions to student problems during an introduction session.</a:t>
            </a:r>
          </a:p>
          <a:p>
            <a:pPr marL="450215" algn="just">
              <a:lnSpc>
                <a:spcPct val="150000"/>
              </a:lnSpc>
            </a:pPr>
            <a:endPar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p>
            <a:pPr marL="450215" algn="just">
              <a:lnSpc>
                <a:spcPct val="150000"/>
              </a:lnSpc>
            </a:pP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The program has three main benefits:</a:t>
            </a:r>
          </a:p>
          <a:p>
            <a:pPr marL="450215" algn="just">
              <a:lnSpc>
                <a:spcPct val="150000"/>
              </a:lnSpc>
            </a:pP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 it serves as a preventive measure</a:t>
            </a:r>
          </a:p>
          <a:p>
            <a:pPr marL="450215" algn="just">
              <a:lnSpc>
                <a:spcPct val="150000"/>
              </a:lnSpc>
            </a:pP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 it helps solve problems</a:t>
            </a:r>
          </a:p>
          <a:p>
            <a:pPr marL="450215" algn="just">
              <a:lnSpc>
                <a:spcPct val="150000"/>
              </a:lnSpc>
            </a:pP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3. it includes planned follow-up actions.</a:t>
            </a:r>
          </a:p>
          <a:p>
            <a:pPr marL="450215" algn="just">
              <a:lnSpc>
                <a:spcPct val="150000"/>
              </a:lnSpc>
            </a:pPr>
            <a:endParaRPr lang="en-ID" sz="2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50000"/>
              </a:lnSpc>
              <a:spcAft>
                <a:spcPts val="800"/>
              </a:spcAft>
            </a:pPr>
            <a:r>
              <a:rPr lang="en-ID" sz="2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 have conducted a series of studies in the program with some limitations. One of the main limitations is insufficient time, which limits the depth of the research. Additionally, the studies were quite general, making it challenging for some introverted students who find it difficult to open up in public. In the future, I plan to explore these limitations and find solutions to overcome them. I also encourage readers to research this topic further and provide solutions.</a:t>
            </a:r>
            <a:endParaRPr lang="en-ID" sz="2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a:lnSpc>
                <a:spcPts val="4620"/>
              </a:lnSpc>
            </a:pPr>
            <a:endParaRPr lang="en-US" sz="3300" dirty="0">
              <a:solidFill>
                <a:srgbClr val="FFFFFF"/>
              </a:solidFill>
              <a:latin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1550</Words>
  <Application>Microsoft Office PowerPoint</Application>
  <PresentationFormat>Custom</PresentationFormat>
  <Paragraphs>96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Times New Roman</vt:lpstr>
      <vt:lpstr>Red Hat Display Bold</vt:lpstr>
      <vt:lpstr>Calibri</vt:lpstr>
      <vt:lpstr>Arial</vt:lpstr>
      <vt:lpstr>Red Hat Display</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quickly solving student problems :</dc:title>
  <dc:creator>RD FURQON</dc:creator>
  <cp:lastModifiedBy>RD FURQON</cp:lastModifiedBy>
  <cp:revision>30</cp:revision>
  <dcterms:created xsi:type="dcterms:W3CDTF">2006-08-16T00:00:00Z</dcterms:created>
  <dcterms:modified xsi:type="dcterms:W3CDTF">2023-12-12T07:35:56Z</dcterms:modified>
  <dc:identifier>DAF2c1i3LjU</dc:identifier>
</cp:coreProperties>
</file>