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81" r:id="rId2"/>
    <p:sldId id="258" r:id="rId3"/>
    <p:sldId id="282" r:id="rId4"/>
    <p:sldId id="275" r:id="rId5"/>
    <p:sldId id="277" r:id="rId6"/>
    <p:sldId id="283" r:id="rId7"/>
    <p:sldId id="261" r:id="rId8"/>
    <p:sldId id="284" r:id="rId9"/>
    <p:sldId id="287" r:id="rId10"/>
    <p:sldId id="286" r:id="rId11"/>
    <p:sldId id="288" r:id="rId12"/>
    <p:sldId id="266" r:id="rId13"/>
    <p:sldId id="267" r:id="rId14"/>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60"/>
  </p:normalViewPr>
  <p:slideViewPr>
    <p:cSldViewPr>
      <p:cViewPr varScale="1">
        <p:scale>
          <a:sx n="85" d="100"/>
          <a:sy n="85" d="100"/>
        </p:scale>
        <p:origin x="1272"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74D43437-3E26-43D7-A873-E58D6620E66F}" type="datetimeFigureOut">
              <a:rPr lang="id-ID" smtClean="0"/>
              <a:pPr/>
              <a:t>12/12/2023</a:t>
            </a:fld>
            <a:endParaRPr lang="id-ID"/>
          </a:p>
        </p:txBody>
      </p:sp>
      <p:sp>
        <p:nvSpPr>
          <p:cNvPr id="17" name="Footer Placeholder 16"/>
          <p:cNvSpPr>
            <a:spLocks noGrp="1"/>
          </p:cNvSpPr>
          <p:nvPr>
            <p:ph type="ftr" sz="quarter" idx="11"/>
          </p:nvPr>
        </p:nvSpPr>
        <p:spPr>
          <a:xfrm>
            <a:off x="5410200" y="4205288"/>
            <a:ext cx="1295400" cy="457200"/>
          </a:xfrm>
        </p:spPr>
        <p:txBody>
          <a:bodyPr/>
          <a:lstStyle/>
          <a:p>
            <a:endParaRPr lang="id-ID"/>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4799C8D-A125-4C31-A124-5054A7F8E052}"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4D43437-3E26-43D7-A873-E58D6620E66F}" type="datetimeFigureOut">
              <a:rPr lang="id-ID" smtClean="0"/>
              <a:pPr/>
              <a:t>12/12/2023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4799C8D-A125-4C31-A124-5054A7F8E052}"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4D43437-3E26-43D7-A873-E58D6620E66F}" type="datetimeFigureOut">
              <a:rPr lang="id-ID" smtClean="0"/>
              <a:pPr/>
              <a:t>12/12/2023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4799C8D-A125-4C31-A124-5054A7F8E052}"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4D43437-3E26-43D7-A873-E58D6620E66F}" type="datetimeFigureOut">
              <a:rPr lang="id-ID" smtClean="0"/>
              <a:pPr/>
              <a:t>12/12/2023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4799C8D-A125-4C31-A124-5054A7F8E052}"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4D43437-3E26-43D7-A873-E58D6620E66F}" type="datetimeFigureOut">
              <a:rPr lang="id-ID" smtClean="0"/>
              <a:pPr/>
              <a:t>12/12/2023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4799C8D-A125-4C31-A124-5054A7F8E052}"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4D43437-3E26-43D7-A873-E58D6620E66F}" type="datetimeFigureOut">
              <a:rPr lang="id-ID" smtClean="0"/>
              <a:pPr/>
              <a:t>12/12/2023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4799C8D-A125-4C31-A124-5054A7F8E052}"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74D43437-3E26-43D7-A873-E58D6620E66F}" type="datetimeFigureOut">
              <a:rPr lang="id-ID" smtClean="0"/>
              <a:pPr/>
              <a:t>12/12/2023</a:t>
            </a:fld>
            <a:endParaRPr lang="id-ID"/>
          </a:p>
        </p:txBody>
      </p:sp>
      <p:sp>
        <p:nvSpPr>
          <p:cNvPr id="27" name="Slide Number Placeholder 26"/>
          <p:cNvSpPr>
            <a:spLocks noGrp="1"/>
          </p:cNvSpPr>
          <p:nvPr>
            <p:ph type="sldNum" sz="quarter" idx="11"/>
          </p:nvPr>
        </p:nvSpPr>
        <p:spPr/>
        <p:txBody>
          <a:bodyPr rtlCol="0"/>
          <a:lstStyle/>
          <a:p>
            <a:fld id="{D4799C8D-A125-4C31-A124-5054A7F8E052}" type="slidenum">
              <a:rPr lang="id-ID" smtClean="0"/>
              <a:pPr/>
              <a:t>‹#›</a:t>
            </a:fld>
            <a:endParaRPr lang="id-ID"/>
          </a:p>
        </p:txBody>
      </p:sp>
      <p:sp>
        <p:nvSpPr>
          <p:cNvPr id="28" name="Footer Placeholder 27"/>
          <p:cNvSpPr>
            <a:spLocks noGrp="1"/>
          </p:cNvSpPr>
          <p:nvPr>
            <p:ph type="ftr" sz="quarter" idx="12"/>
          </p:nvPr>
        </p:nvSpPr>
        <p:spPr/>
        <p:txBody>
          <a:bodyPr rtlCol="0"/>
          <a:lstStyle/>
          <a:p>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74D43437-3E26-43D7-A873-E58D6620E66F}" type="datetimeFigureOut">
              <a:rPr lang="id-ID" smtClean="0"/>
              <a:pPr/>
              <a:t>12/12/2023</a:t>
            </a:fld>
            <a:endParaRPr lang="id-ID"/>
          </a:p>
        </p:txBody>
      </p:sp>
      <p:sp>
        <p:nvSpPr>
          <p:cNvPr id="4" name="Footer Placeholder 3"/>
          <p:cNvSpPr>
            <a:spLocks noGrp="1"/>
          </p:cNvSpPr>
          <p:nvPr>
            <p:ph type="ftr" sz="quarter" idx="11"/>
          </p:nvPr>
        </p:nvSpPr>
        <p:spPr>
          <a:xfrm>
            <a:off x="5257800" y="612648"/>
            <a:ext cx="1325880" cy="457200"/>
          </a:xfrm>
        </p:spPr>
        <p:txBody>
          <a:bodyPr/>
          <a:lstStyle/>
          <a:p>
            <a:endParaRPr lang="id-ID"/>
          </a:p>
        </p:txBody>
      </p:sp>
      <p:sp>
        <p:nvSpPr>
          <p:cNvPr id="5" name="Slide Number Placeholder 4"/>
          <p:cNvSpPr>
            <a:spLocks noGrp="1"/>
          </p:cNvSpPr>
          <p:nvPr>
            <p:ph type="sldNum" sz="quarter" idx="12"/>
          </p:nvPr>
        </p:nvSpPr>
        <p:spPr>
          <a:xfrm>
            <a:off x="8174736" y="2272"/>
            <a:ext cx="762000" cy="365760"/>
          </a:xfrm>
        </p:spPr>
        <p:txBody>
          <a:bodyPr/>
          <a:lstStyle/>
          <a:p>
            <a:fld id="{D4799C8D-A125-4C31-A124-5054A7F8E052}"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D43437-3E26-43D7-A873-E58D6620E66F}" type="datetimeFigureOut">
              <a:rPr lang="id-ID" smtClean="0"/>
              <a:pPr/>
              <a:t>12/12/2023</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D4799C8D-A125-4C31-A124-5054A7F8E052}"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4D43437-3E26-43D7-A873-E58D6620E66F}" type="datetimeFigureOut">
              <a:rPr lang="id-ID" smtClean="0"/>
              <a:pPr/>
              <a:t>12/12/2023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4799C8D-A125-4C31-A124-5054A7F8E052}"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74D43437-3E26-43D7-A873-E58D6620E66F}" type="datetimeFigureOut">
              <a:rPr lang="id-ID" smtClean="0"/>
              <a:pPr/>
              <a:t>12/12/2023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4799C8D-A125-4C31-A124-5054A7F8E052}"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74D43437-3E26-43D7-A873-E58D6620E66F}" type="datetimeFigureOut">
              <a:rPr lang="id-ID" smtClean="0"/>
              <a:pPr/>
              <a:t>12/12/2023</a:t>
            </a:fld>
            <a:endParaRPr lang="id-ID"/>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id-ID"/>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4799C8D-A125-4C31-A124-5054A7F8E052}"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lini.jahari99@gmail.com" TargetMode="External"/><Relationship Id="rId2" Type="http://schemas.openxmlformats.org/officeDocument/2006/relationships/hyperlink" Target="mailto:lolapratiwi07@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50" y="1052736"/>
            <a:ext cx="9144000" cy="1872208"/>
          </a:xfrm>
        </p:spPr>
        <p:txBody>
          <a:bodyPr>
            <a:normAutofit fontScale="90000"/>
          </a:bodyPr>
          <a:lstStyle/>
          <a:p>
            <a:pPr algn="ctr"/>
            <a:r>
              <a:rPr lang="en-US" dirty="0"/>
              <a:t>Using </a:t>
            </a:r>
            <a:r>
              <a:rPr lang="en-US" dirty="0" err="1"/>
              <a:t>Wordwall</a:t>
            </a:r>
            <a:r>
              <a:rPr lang="en-US" dirty="0"/>
              <a:t> Application in Physics Lessons to Improve the Interest of Learning Student</a:t>
            </a:r>
          </a:p>
        </p:txBody>
      </p:sp>
      <p:sp>
        <p:nvSpPr>
          <p:cNvPr id="3" name="Subtitle 2"/>
          <p:cNvSpPr>
            <a:spLocks noGrp="1"/>
          </p:cNvSpPr>
          <p:nvPr>
            <p:ph type="subTitle" idx="1"/>
          </p:nvPr>
        </p:nvSpPr>
        <p:spPr>
          <a:xfrm>
            <a:off x="611560" y="4437112"/>
            <a:ext cx="8363272" cy="1752600"/>
          </a:xfrm>
        </p:spPr>
        <p:txBody>
          <a:bodyPr>
            <a:normAutofit/>
          </a:bodyPr>
          <a:lstStyle/>
          <a:p>
            <a:pPr algn="ctr"/>
            <a:r>
              <a:rPr lang="en-US" sz="2000" baseline="30000" dirty="0"/>
              <a:t>[1]</a:t>
            </a:r>
            <a:r>
              <a:rPr lang="en-US" sz="2000" dirty="0"/>
              <a:t> Teti Dian Sari, </a:t>
            </a:r>
            <a:r>
              <a:rPr lang="en-US" sz="2000" baseline="30000" dirty="0"/>
              <a:t>[2]</a:t>
            </a:r>
            <a:r>
              <a:rPr lang="en-US" sz="2000" dirty="0"/>
              <a:t>Lola </a:t>
            </a:r>
            <a:r>
              <a:rPr lang="en-US" sz="2000" dirty="0" err="1"/>
              <a:t>Pratiwi</a:t>
            </a:r>
            <a:r>
              <a:rPr lang="en-US" sz="2000" dirty="0"/>
              <a:t>, </a:t>
            </a:r>
            <a:r>
              <a:rPr lang="en-US" sz="2000" baseline="30000" dirty="0"/>
              <a:t>[3]</a:t>
            </a:r>
            <a:r>
              <a:rPr lang="en-US" sz="2000" dirty="0"/>
              <a:t>Malini </a:t>
            </a:r>
            <a:r>
              <a:rPr lang="en-US" sz="2000" dirty="0" err="1"/>
              <a:t>Jahari</a:t>
            </a:r>
            <a:endParaRPr lang="en-US" sz="2000" dirty="0"/>
          </a:p>
          <a:p>
            <a:pPr algn="ctr"/>
            <a:r>
              <a:rPr lang="en-US" sz="2000" dirty="0"/>
              <a:t>Programs Post graduate, University State of Medan</a:t>
            </a:r>
          </a:p>
          <a:p>
            <a:pPr algn="ctr"/>
            <a:r>
              <a:rPr lang="en-US" sz="2000" dirty="0"/>
              <a:t>North Sumatra, Indonesia</a:t>
            </a:r>
          </a:p>
          <a:p>
            <a:pPr algn="ctr"/>
            <a:r>
              <a:rPr lang="en-US" sz="2000" baseline="30000" dirty="0"/>
              <a:t>[1]</a:t>
            </a:r>
            <a:r>
              <a:rPr lang="en-US" sz="2000" u="sng" dirty="0">
                <a:hlinkClick r:id="rId2"/>
              </a:rPr>
              <a:t> tetisari03@gmail.com</a:t>
            </a:r>
            <a:r>
              <a:rPr lang="en-US" sz="2000" dirty="0"/>
              <a:t>, </a:t>
            </a:r>
            <a:r>
              <a:rPr lang="en-US" sz="2000" baseline="30000" dirty="0"/>
              <a:t>[2]</a:t>
            </a:r>
            <a:r>
              <a:rPr lang="en-US" sz="2000" u="sng" dirty="0">
                <a:hlinkClick r:id="rId2"/>
              </a:rPr>
              <a:t> lolapratiwi07@gmail.com</a:t>
            </a:r>
            <a:r>
              <a:rPr lang="en-US" sz="2000" dirty="0"/>
              <a:t>,</a:t>
            </a:r>
            <a:r>
              <a:rPr lang="en-US" sz="2000" baseline="30000" dirty="0"/>
              <a:t> [3]</a:t>
            </a:r>
            <a:r>
              <a:rPr lang="en-US" sz="2000" u="sng" dirty="0">
                <a:hlinkClick r:id="rId3"/>
              </a:rPr>
              <a:t>malini.jahari99@gmail.com</a:t>
            </a:r>
            <a:r>
              <a:rPr lang="en-US" sz="2000" dirty="0"/>
              <a:t> </a:t>
            </a:r>
          </a:p>
          <a:p>
            <a:endParaRPr lang="en-US" sz="2000" dirty="0">
              <a:solidFill>
                <a:schemeClr val="bg1"/>
              </a:solidFill>
            </a:endParaRPr>
          </a:p>
        </p:txBody>
      </p:sp>
    </p:spTree>
    <p:extLst>
      <p:ext uri="{BB962C8B-B14F-4D97-AF65-F5344CB8AC3E}">
        <p14:creationId xmlns:p14="http://schemas.microsoft.com/office/powerpoint/2010/main" val="639108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71800" y="814747"/>
            <a:ext cx="378621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lvl="0"/>
            <a:r>
              <a:rPr lang="en-US" b="1" dirty="0"/>
              <a:t>RESULTS AND DISCUSSION</a:t>
            </a:r>
          </a:p>
        </p:txBody>
      </p:sp>
      <p:sp>
        <p:nvSpPr>
          <p:cNvPr id="3" name="Rectangle 2"/>
          <p:cNvSpPr/>
          <p:nvPr/>
        </p:nvSpPr>
        <p:spPr>
          <a:xfrm>
            <a:off x="395536" y="1412776"/>
            <a:ext cx="934871" cy="507831"/>
          </a:xfrm>
          <a:prstGeom prst="rect">
            <a:avLst/>
          </a:prstGeom>
        </p:spPr>
        <p:txBody>
          <a:bodyPr wrap="none">
            <a:spAutoFit/>
          </a:bodyPr>
          <a:lstStyle/>
          <a:p>
            <a:pPr algn="just">
              <a:lnSpc>
                <a:spcPct val="150000"/>
              </a:lnSpc>
              <a:spcAft>
                <a:spcPts val="800"/>
              </a:spcAft>
            </a:pPr>
            <a:r>
              <a:rPr lang="en-US" b="1" dirty="0" err="1">
                <a:latin typeface="Times New Roman" panose="02020603050405020304" pitchFamily="18" charset="0"/>
                <a:ea typeface="Calibri" panose="020F0502020204030204" pitchFamily="34" charset="0"/>
                <a:cs typeface="Times New Roman" panose="02020603050405020304" pitchFamily="18" charset="0"/>
              </a:rPr>
              <a:t>Cycle</a:t>
            </a:r>
            <a:r>
              <a:rPr lang="en-US" b="1" dirty="0">
                <a:latin typeface="Times New Roman" panose="02020603050405020304" pitchFamily="18" charset="0"/>
                <a:ea typeface="Calibri" panose="020F0502020204030204" pitchFamily="34" charset="0"/>
                <a:cs typeface="Times New Roman" panose="02020603050405020304" pitchFamily="18" charset="0"/>
              </a:rPr>
              <a:t> I</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655858169"/>
              </p:ext>
            </p:extLst>
          </p:nvPr>
        </p:nvGraphicFramePr>
        <p:xfrm>
          <a:off x="467544" y="1988840"/>
          <a:ext cx="7344816" cy="4752529"/>
        </p:xfrm>
        <a:graphic>
          <a:graphicData uri="http://schemas.openxmlformats.org/drawingml/2006/table">
            <a:tbl>
              <a:tblPr firstRow="1" firstCol="1" bandRow="1">
                <a:tableStyleId>{5C22544A-7EE6-4342-B048-85BDC9FD1C3A}</a:tableStyleId>
              </a:tblPr>
              <a:tblGrid>
                <a:gridCol w="561662">
                  <a:extLst>
                    <a:ext uri="{9D8B030D-6E8A-4147-A177-3AD203B41FA5}">
                      <a16:colId xmlns:a16="http://schemas.microsoft.com/office/drawing/2014/main" val="20000"/>
                    </a:ext>
                  </a:extLst>
                </a:gridCol>
                <a:gridCol w="2376265">
                  <a:extLst>
                    <a:ext uri="{9D8B030D-6E8A-4147-A177-3AD203B41FA5}">
                      <a16:colId xmlns:a16="http://schemas.microsoft.com/office/drawing/2014/main" val="20001"/>
                    </a:ext>
                  </a:extLst>
                </a:gridCol>
                <a:gridCol w="1468963">
                  <a:extLst>
                    <a:ext uri="{9D8B030D-6E8A-4147-A177-3AD203B41FA5}">
                      <a16:colId xmlns:a16="http://schemas.microsoft.com/office/drawing/2014/main" val="20002"/>
                    </a:ext>
                  </a:extLst>
                </a:gridCol>
                <a:gridCol w="1468963">
                  <a:extLst>
                    <a:ext uri="{9D8B030D-6E8A-4147-A177-3AD203B41FA5}">
                      <a16:colId xmlns:a16="http://schemas.microsoft.com/office/drawing/2014/main" val="20003"/>
                    </a:ext>
                  </a:extLst>
                </a:gridCol>
                <a:gridCol w="1468963">
                  <a:extLst>
                    <a:ext uri="{9D8B030D-6E8A-4147-A177-3AD203B41FA5}">
                      <a16:colId xmlns:a16="http://schemas.microsoft.com/office/drawing/2014/main" val="20004"/>
                    </a:ext>
                  </a:extLst>
                </a:gridCol>
              </a:tblGrid>
              <a:tr h="495972">
                <a:tc>
                  <a:txBody>
                    <a:bodyPr/>
                    <a:lstStyle/>
                    <a:p>
                      <a:pPr marL="0" marR="0" algn="ctr">
                        <a:lnSpc>
                          <a:spcPct val="115000"/>
                        </a:lnSpc>
                        <a:spcBef>
                          <a:spcPts val="0"/>
                        </a:spcBef>
                        <a:spcAft>
                          <a:spcPts val="0"/>
                        </a:spcAft>
                      </a:pPr>
                      <a:r>
                        <a:rPr lang="en-US" sz="1200" dirty="0">
                          <a:effectLst/>
                        </a:rPr>
                        <a:t>No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Activity Observation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Total Learners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Description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752117">
                <a:tc>
                  <a:txBody>
                    <a:bodyPr/>
                    <a:lstStyle/>
                    <a:p>
                      <a:pPr marL="0" marR="0" algn="ctr">
                        <a:lnSpc>
                          <a:spcPct val="115000"/>
                        </a:lnSpc>
                        <a:spcBef>
                          <a:spcPts val="0"/>
                        </a:spcBef>
                        <a:spcAft>
                          <a:spcPts val="0"/>
                        </a:spcAft>
                      </a:pPr>
                      <a:r>
                        <a:rPr lang="en-US" sz="12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200">
                          <a:effectLst/>
                        </a:rPr>
                        <a:t>Students enthusiastic in using wordwall application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18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72%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Many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752117">
                <a:tc>
                  <a:txBody>
                    <a:bodyPr/>
                    <a:lstStyle/>
                    <a:p>
                      <a:pPr marL="0" marR="0" algn="ctr">
                        <a:lnSpc>
                          <a:spcPct val="115000"/>
                        </a:lnSpc>
                        <a:spcBef>
                          <a:spcPts val="0"/>
                        </a:spcBef>
                        <a:spcAft>
                          <a:spcPts val="0"/>
                        </a:spcAft>
                      </a:pPr>
                      <a:r>
                        <a:rPr lang="en-US" sz="1200">
                          <a:effectLst/>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200">
                          <a:effectLst/>
                        </a:rPr>
                        <a:t>Students are active in using wordwall application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64%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Many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752117">
                <a:tc>
                  <a:txBody>
                    <a:bodyPr/>
                    <a:lstStyle/>
                    <a:p>
                      <a:pPr marL="0" marR="0" algn="ctr">
                        <a:lnSpc>
                          <a:spcPct val="115000"/>
                        </a:lnSpc>
                        <a:spcBef>
                          <a:spcPts val="0"/>
                        </a:spcBef>
                        <a:spcAft>
                          <a:spcPts val="0"/>
                        </a:spcAft>
                      </a:pPr>
                      <a:r>
                        <a:rPr lang="en-US" sz="12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200">
                          <a:effectLst/>
                        </a:rPr>
                        <a:t>Students are able to use wordwall application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32%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Little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752117">
                <a:tc>
                  <a:txBody>
                    <a:bodyPr/>
                    <a:lstStyle/>
                    <a:p>
                      <a:pPr marL="0" marR="0" algn="ctr">
                        <a:lnSpc>
                          <a:spcPct val="115000"/>
                        </a:lnSpc>
                        <a:spcBef>
                          <a:spcPts val="0"/>
                        </a:spcBef>
                        <a:spcAft>
                          <a:spcPts val="0"/>
                        </a:spcAft>
                      </a:pPr>
                      <a:r>
                        <a:rPr lang="en-US" sz="1200">
                          <a:effectLst/>
                        </a:rPr>
                        <a:t>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200">
                          <a:effectLst/>
                        </a:rPr>
                        <a:t>Students are able to answer questions in wordwall application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Pretty Much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1008262">
                <a:tc>
                  <a:txBody>
                    <a:bodyPr/>
                    <a:lstStyle/>
                    <a:p>
                      <a:pPr marL="0" marR="0" algn="ctr">
                        <a:lnSpc>
                          <a:spcPct val="115000"/>
                        </a:lnSpc>
                        <a:spcBef>
                          <a:spcPts val="0"/>
                        </a:spcBef>
                        <a:spcAft>
                          <a:spcPts val="0"/>
                        </a:spcAft>
                      </a:pPr>
                      <a:r>
                        <a:rPr lang="en-US" sz="1200">
                          <a:effectLst/>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200">
                          <a:effectLst/>
                        </a:rPr>
                        <a:t>Students are happy in the teaching and learning process using wordwall application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17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68%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Many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239827">
                <a:tc>
                  <a:txBody>
                    <a:bodyPr/>
                    <a:lstStyle/>
                    <a:p>
                      <a:pPr marL="0" marR="0">
                        <a:lnSpc>
                          <a:spcPct val="115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nSpc>
                          <a:spcPct val="115000"/>
                        </a:lnSpc>
                        <a:spcBef>
                          <a:spcPts val="0"/>
                        </a:spcBef>
                        <a:spcAft>
                          <a:spcPts val="0"/>
                        </a:spcAft>
                      </a:pPr>
                      <a:r>
                        <a:rPr lang="en-US" sz="1200">
                          <a:effectLst/>
                        </a:rPr>
                        <a:t>Average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marL="0" marR="0" algn="ctr">
                        <a:lnSpc>
                          <a:spcPct val="115000"/>
                        </a:lnSpc>
                        <a:spcBef>
                          <a:spcPts val="0"/>
                        </a:spcBef>
                        <a:spcAft>
                          <a:spcPts val="0"/>
                        </a:spcAft>
                      </a:pPr>
                      <a:r>
                        <a:rPr lang="en-US" sz="1200">
                          <a:effectLst/>
                        </a:rPr>
                        <a:t>55,2%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200" dirty="0" err="1">
                          <a:effectLst/>
                        </a:rPr>
                        <a:t>Enough</a:t>
                      </a:r>
                      <a:r>
                        <a:rPr lang="en-US" sz="1200" dirty="0">
                          <a:effectLst/>
                        </a:rPr>
                        <a:t> </a:t>
                      </a:r>
                      <a:r>
                        <a:rPr lang="en-US" sz="1200" dirty="0" err="1">
                          <a:effectLst/>
                        </a:rPr>
                        <a:t>Many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189693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71800" y="814747"/>
            <a:ext cx="378621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lvl="0"/>
            <a:r>
              <a:rPr lang="en-US" b="1" dirty="0"/>
              <a:t>RESULTS AND DISCUSSION</a:t>
            </a:r>
          </a:p>
        </p:txBody>
      </p:sp>
      <p:sp>
        <p:nvSpPr>
          <p:cNvPr id="3" name="Rectangle 2"/>
          <p:cNvSpPr/>
          <p:nvPr/>
        </p:nvSpPr>
        <p:spPr>
          <a:xfrm>
            <a:off x="350652" y="1412776"/>
            <a:ext cx="1024639" cy="463397"/>
          </a:xfrm>
          <a:prstGeom prst="rect">
            <a:avLst/>
          </a:prstGeom>
        </p:spPr>
        <p:txBody>
          <a:bodyPr wrap="none">
            <a:spAutoFit/>
          </a:bodyPr>
          <a:lstStyle/>
          <a:p>
            <a:pPr algn="just">
              <a:lnSpc>
                <a:spcPct val="150000"/>
              </a:lnSpc>
              <a:spcAft>
                <a:spcPts val="800"/>
              </a:spcAft>
            </a:pPr>
            <a:r>
              <a:rPr lang="en-US" b="1" dirty="0" err="1">
                <a:latin typeface="Times New Roman" panose="02020603050405020304" pitchFamily="18" charset="0"/>
                <a:ea typeface="Calibri" panose="020F0502020204030204" pitchFamily="34" charset="0"/>
                <a:cs typeface="Times New Roman" panose="02020603050405020304" pitchFamily="18" charset="0"/>
              </a:rPr>
              <a:t>Cycle</a:t>
            </a:r>
            <a:r>
              <a:rPr lang="en-US" b="1" dirty="0">
                <a:latin typeface="Times New Roman" panose="02020603050405020304" pitchFamily="18" charset="0"/>
                <a:ea typeface="Calibri" panose="020F0502020204030204" pitchFamily="34" charset="0"/>
                <a:cs typeface="Times New Roman" panose="02020603050405020304" pitchFamily="18" charset="0"/>
              </a:rPr>
              <a:t> II</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3979693"/>
              </p:ext>
            </p:extLst>
          </p:nvPr>
        </p:nvGraphicFramePr>
        <p:xfrm>
          <a:off x="467544" y="1988840"/>
          <a:ext cx="7416824" cy="4752530"/>
        </p:xfrm>
        <a:graphic>
          <a:graphicData uri="http://schemas.openxmlformats.org/drawingml/2006/table">
            <a:tbl>
              <a:tblPr firstRow="1" firstCol="1" bandRow="1">
                <a:tableStyleId>{5C22544A-7EE6-4342-B048-85BDC9FD1C3A}</a:tableStyleId>
              </a:tblPr>
              <a:tblGrid>
                <a:gridCol w="567168">
                  <a:extLst>
                    <a:ext uri="{9D8B030D-6E8A-4147-A177-3AD203B41FA5}">
                      <a16:colId xmlns:a16="http://schemas.microsoft.com/office/drawing/2014/main" val="20000"/>
                    </a:ext>
                  </a:extLst>
                </a:gridCol>
                <a:gridCol w="2399561">
                  <a:extLst>
                    <a:ext uri="{9D8B030D-6E8A-4147-A177-3AD203B41FA5}">
                      <a16:colId xmlns:a16="http://schemas.microsoft.com/office/drawing/2014/main" val="20001"/>
                    </a:ext>
                  </a:extLst>
                </a:gridCol>
                <a:gridCol w="1483365">
                  <a:extLst>
                    <a:ext uri="{9D8B030D-6E8A-4147-A177-3AD203B41FA5}">
                      <a16:colId xmlns:a16="http://schemas.microsoft.com/office/drawing/2014/main" val="20002"/>
                    </a:ext>
                  </a:extLst>
                </a:gridCol>
                <a:gridCol w="1483365">
                  <a:extLst>
                    <a:ext uri="{9D8B030D-6E8A-4147-A177-3AD203B41FA5}">
                      <a16:colId xmlns:a16="http://schemas.microsoft.com/office/drawing/2014/main" val="20003"/>
                    </a:ext>
                  </a:extLst>
                </a:gridCol>
                <a:gridCol w="1483365">
                  <a:extLst>
                    <a:ext uri="{9D8B030D-6E8A-4147-A177-3AD203B41FA5}">
                      <a16:colId xmlns:a16="http://schemas.microsoft.com/office/drawing/2014/main" val="20004"/>
                    </a:ext>
                  </a:extLst>
                </a:gridCol>
              </a:tblGrid>
              <a:tr h="495972">
                <a:tc>
                  <a:txBody>
                    <a:bodyPr/>
                    <a:lstStyle/>
                    <a:p>
                      <a:pPr marL="0" marR="0" algn="ctr">
                        <a:lnSpc>
                          <a:spcPct val="115000"/>
                        </a:lnSpc>
                        <a:spcBef>
                          <a:spcPts val="0"/>
                        </a:spcBef>
                        <a:spcAft>
                          <a:spcPts val="0"/>
                        </a:spcAft>
                      </a:pPr>
                      <a:r>
                        <a:rPr lang="en-US" sz="1200" dirty="0">
                          <a:effectLst/>
                        </a:rPr>
                        <a:t>No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Activity Observation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Total Learners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Description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752117">
                <a:tc>
                  <a:txBody>
                    <a:bodyPr/>
                    <a:lstStyle/>
                    <a:p>
                      <a:pPr marL="0" marR="0" algn="ctr">
                        <a:lnSpc>
                          <a:spcPct val="115000"/>
                        </a:lnSpc>
                        <a:spcBef>
                          <a:spcPts val="0"/>
                        </a:spcBef>
                        <a:spcAft>
                          <a:spcPts val="0"/>
                        </a:spcAft>
                      </a:pPr>
                      <a:r>
                        <a:rPr lang="en-US" sz="12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200">
                          <a:effectLst/>
                        </a:rPr>
                        <a:t>Students enthusiastic in using wordwall application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21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dirty="0">
                          <a:effectLst/>
                        </a:rPr>
                        <a:t>84%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dirty="0">
                          <a:effectLst/>
                        </a:rPr>
                        <a:t>A Lot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752117">
                <a:tc>
                  <a:txBody>
                    <a:bodyPr/>
                    <a:lstStyle/>
                    <a:p>
                      <a:pPr marL="0" marR="0" algn="ctr">
                        <a:lnSpc>
                          <a:spcPct val="115000"/>
                        </a:lnSpc>
                        <a:spcBef>
                          <a:spcPts val="0"/>
                        </a:spcBef>
                        <a:spcAft>
                          <a:spcPts val="0"/>
                        </a:spcAft>
                      </a:pPr>
                      <a:r>
                        <a:rPr lang="en-US" sz="1200">
                          <a:effectLst/>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200">
                          <a:effectLst/>
                        </a:rPr>
                        <a:t>Students are active in using wordwall application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80%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dirty="0">
                          <a:effectLst/>
                        </a:rPr>
                        <a:t>A Lot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752117">
                <a:tc>
                  <a:txBody>
                    <a:bodyPr/>
                    <a:lstStyle/>
                    <a:p>
                      <a:pPr marL="0" marR="0" algn="ctr">
                        <a:lnSpc>
                          <a:spcPct val="115000"/>
                        </a:lnSpc>
                        <a:spcBef>
                          <a:spcPts val="0"/>
                        </a:spcBef>
                        <a:spcAft>
                          <a:spcPts val="0"/>
                        </a:spcAft>
                      </a:pPr>
                      <a:r>
                        <a:rPr lang="en-US" sz="12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200">
                          <a:effectLst/>
                        </a:rPr>
                        <a:t>Students are able to use wordwall application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76%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dirty="0">
                          <a:effectLst/>
                        </a:rPr>
                        <a:t>Many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752117">
                <a:tc>
                  <a:txBody>
                    <a:bodyPr/>
                    <a:lstStyle/>
                    <a:p>
                      <a:pPr marL="0" marR="0" algn="ctr">
                        <a:lnSpc>
                          <a:spcPct val="115000"/>
                        </a:lnSpc>
                        <a:spcBef>
                          <a:spcPts val="0"/>
                        </a:spcBef>
                        <a:spcAft>
                          <a:spcPts val="0"/>
                        </a:spcAft>
                      </a:pPr>
                      <a:r>
                        <a:rPr lang="en-US" sz="1200">
                          <a:effectLst/>
                        </a:rPr>
                        <a:t>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200">
                          <a:effectLst/>
                        </a:rPr>
                        <a:t>Students are able to answer questions in wordwall application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22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88%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A lot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1008262">
                <a:tc>
                  <a:txBody>
                    <a:bodyPr/>
                    <a:lstStyle/>
                    <a:p>
                      <a:pPr marL="0" marR="0" algn="ctr">
                        <a:lnSpc>
                          <a:spcPct val="115000"/>
                        </a:lnSpc>
                        <a:spcBef>
                          <a:spcPts val="0"/>
                        </a:spcBef>
                        <a:spcAft>
                          <a:spcPts val="0"/>
                        </a:spcAft>
                      </a:pPr>
                      <a:r>
                        <a:rPr lang="en-US" sz="1200">
                          <a:effectLst/>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200">
                          <a:effectLst/>
                        </a:rPr>
                        <a:t>Students are happy in the teaching and learning process using wordwall application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23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92%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A lot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239828">
                <a:tc>
                  <a:txBody>
                    <a:bodyPr/>
                    <a:lstStyle/>
                    <a:p>
                      <a:pPr marL="0" marR="0">
                        <a:lnSpc>
                          <a:spcPct val="115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nSpc>
                          <a:spcPct val="115000"/>
                        </a:lnSpc>
                        <a:spcBef>
                          <a:spcPts val="0"/>
                        </a:spcBef>
                        <a:spcAft>
                          <a:spcPts val="0"/>
                        </a:spcAft>
                      </a:pPr>
                      <a:r>
                        <a:rPr lang="en-US" sz="1200">
                          <a:effectLst/>
                        </a:rPr>
                        <a:t>Average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marL="0" marR="0" algn="ctr">
                        <a:lnSpc>
                          <a:spcPct val="115000"/>
                        </a:lnSpc>
                        <a:spcBef>
                          <a:spcPts val="0"/>
                        </a:spcBef>
                        <a:spcAft>
                          <a:spcPts val="0"/>
                        </a:spcAft>
                      </a:pPr>
                      <a:r>
                        <a:rPr lang="en-US" sz="1200" dirty="0">
                          <a:effectLst/>
                        </a:rPr>
                        <a:t>84%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200" dirty="0" err="1">
                          <a:effectLst/>
                        </a:rPr>
                        <a:t>Many</a:t>
                      </a:r>
                      <a:r>
                        <a:rPr lang="en-US" sz="1200" dirty="0">
                          <a:effectLst/>
                        </a:rPr>
                        <a:t> </a:t>
                      </a:r>
                      <a:r>
                        <a:rPr lang="en-US" sz="1200" dirty="0" err="1">
                          <a:effectLst/>
                        </a:rPr>
                        <a:t>Once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639461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55776" y="692696"/>
            <a:ext cx="3786214" cy="369332"/>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b="1" dirty="0"/>
              <a:t>CONCLUSION</a:t>
            </a:r>
            <a:endParaRPr lang="id-ID" b="1" dirty="0"/>
          </a:p>
        </p:txBody>
      </p:sp>
      <p:sp>
        <p:nvSpPr>
          <p:cNvPr id="4" name="Rectangle 3"/>
          <p:cNvSpPr/>
          <p:nvPr/>
        </p:nvSpPr>
        <p:spPr>
          <a:xfrm>
            <a:off x="251520" y="1484784"/>
            <a:ext cx="8740140" cy="4524315"/>
          </a:xfrm>
          <a:prstGeom prst="rect">
            <a:avLst/>
          </a:prstGeom>
        </p:spPr>
        <p:txBody>
          <a:bodyPr wrap="square">
            <a:spAutoFit/>
          </a:bodyPr>
          <a:lstStyle/>
          <a:p>
            <a:pPr lvl="0" algn="just"/>
            <a:r>
              <a:rPr lang="en-US" dirty="0"/>
              <a:t>	The Implementation of </a:t>
            </a:r>
            <a:r>
              <a:rPr lang="en-US" dirty="0" err="1"/>
              <a:t>Wordwall</a:t>
            </a:r>
            <a:r>
              <a:rPr lang="en-US" dirty="0"/>
              <a:t> application on Physics lessons can increase in interests learning students class XI-MIPA-2 SMA N 18 Medan. It shown on cycle 2, there are;</a:t>
            </a:r>
          </a:p>
          <a:p>
            <a:pPr lvl="0" algn="just"/>
            <a:endParaRPr lang="en-US" dirty="0"/>
          </a:p>
          <a:p>
            <a:pPr marL="342900" lvl="0" indent="-342900" algn="just">
              <a:buFont typeface="+mj-lt"/>
              <a:buAutoNum type="arabicPeriod"/>
            </a:pPr>
            <a:r>
              <a:rPr lang="en-US" dirty="0"/>
              <a:t>19 students has been finished lessons well, besides only 6 students that not yet fully used that applications, with level completeness classical were 76%. </a:t>
            </a:r>
          </a:p>
          <a:p>
            <a:pPr marL="342900" lvl="0" indent="-342900" algn="just">
              <a:buFont typeface="+mj-lt"/>
              <a:buAutoNum type="arabicPeriod"/>
            </a:pPr>
            <a:r>
              <a:rPr lang="en-US" dirty="0"/>
              <a:t>The enthusiastic students in using applications also increased, with 21 students with score 84%,</a:t>
            </a:r>
          </a:p>
          <a:p>
            <a:pPr marL="342900" lvl="0" indent="-342900" algn="just">
              <a:buFont typeface="+mj-lt"/>
              <a:buAutoNum type="arabicPeriod"/>
            </a:pPr>
            <a:r>
              <a:rPr lang="en-US" dirty="0"/>
              <a:t>The activation students also increased, with 20 students classified active in using applications </a:t>
            </a:r>
            <a:r>
              <a:rPr lang="en-US" dirty="0" err="1"/>
              <a:t>wordwall</a:t>
            </a:r>
            <a:r>
              <a:rPr lang="en-US" dirty="0"/>
              <a:t>, with score 80%. </a:t>
            </a:r>
          </a:p>
          <a:p>
            <a:pPr marL="342900" lvl="0" indent="-342900" algn="just">
              <a:buFont typeface="+mj-lt"/>
              <a:buAutoNum type="arabicPeriod"/>
            </a:pPr>
            <a:r>
              <a:rPr lang="en-US" dirty="0"/>
              <a:t>The inquiry answered in applications </a:t>
            </a:r>
            <a:r>
              <a:rPr lang="en-US" dirty="0" err="1"/>
              <a:t>Wordwall</a:t>
            </a:r>
            <a:r>
              <a:rPr lang="en-US" dirty="0"/>
              <a:t>, activeness students also very well, with score 88%, or 22 students. </a:t>
            </a:r>
          </a:p>
          <a:p>
            <a:pPr marL="342900" lvl="0" indent="-342900" algn="just">
              <a:buFont typeface="+mj-lt"/>
              <a:buAutoNum type="arabicPeriod"/>
            </a:pPr>
            <a:r>
              <a:rPr lang="en-US" dirty="0"/>
              <a:t>The students happiness also increased with score 92% or 23 students. </a:t>
            </a:r>
          </a:p>
          <a:p>
            <a:pPr marL="342900" lvl="0" indent="-342900" algn="just">
              <a:buFont typeface="+mj-lt"/>
              <a:buAutoNum type="arabicPeriod"/>
            </a:pPr>
            <a:endParaRPr lang="en-US" dirty="0"/>
          </a:p>
          <a:p>
            <a:pPr lvl="0" algn="just"/>
            <a:r>
              <a:rPr lang="en-US" dirty="0"/>
              <a:t>	therefore, using applications </a:t>
            </a:r>
            <a:r>
              <a:rPr lang="en-US" dirty="0" err="1"/>
              <a:t>Wordwall</a:t>
            </a:r>
            <a:r>
              <a:rPr lang="en-US" dirty="0"/>
              <a:t> is recommended. As one of media learning education </a:t>
            </a:r>
            <a:r>
              <a:rPr lang="en-US"/>
              <a:t>in class.</a:t>
            </a:r>
            <a:endParaRPr lang="en-US" dirty="0"/>
          </a:p>
        </p:txBody>
      </p:sp>
      <p:sp>
        <p:nvSpPr>
          <p:cNvPr id="6" name="Rectangle 3">
            <a:extLst>
              <a:ext uri="{FF2B5EF4-FFF2-40B4-BE49-F238E27FC236}">
                <a16:creationId xmlns:a16="http://schemas.microsoft.com/office/drawing/2014/main" id="{67C6C309-232E-4277-8228-C1A8462E8675}"/>
              </a:ext>
            </a:extLst>
          </p:cNvPr>
          <p:cNvSpPr>
            <a:spLocks noChangeArrowheads="1"/>
          </p:cNvSpPr>
          <p:nvPr/>
        </p:nvSpPr>
        <p:spPr bwMode="auto">
          <a:xfrm>
            <a:off x="0" y="76026"/>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2401887"/>
            <a:ext cx="8458200" cy="1470025"/>
          </a:xfrm>
        </p:spPr>
        <p:style>
          <a:lnRef idx="1">
            <a:schemeClr val="accent6"/>
          </a:lnRef>
          <a:fillRef idx="2">
            <a:schemeClr val="accent6"/>
          </a:fillRef>
          <a:effectRef idx="1">
            <a:schemeClr val="accent6"/>
          </a:effectRef>
          <a:fontRef idx="minor">
            <a:schemeClr val="dk1"/>
          </a:fontRef>
        </p:style>
        <p:txBody>
          <a:bodyPr/>
          <a:lstStyle/>
          <a:p>
            <a:pPr algn="ctr"/>
            <a:r>
              <a:rPr lang="en-US" dirty="0">
                <a:solidFill>
                  <a:schemeClr val="tx1"/>
                </a:solidFill>
                <a:latin typeface="Charlemagne Std" pitchFamily="82" charset="0"/>
                <a:cs typeface="Times New Roman" pitchFamily="18" charset="0"/>
              </a:rPr>
              <a:t>Thank you</a:t>
            </a:r>
            <a:r>
              <a:rPr lang="id-ID" dirty="0">
                <a:latin typeface="Charlemagne Std" pitchFamily="82" charset="0"/>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771800" y="260648"/>
            <a:ext cx="3587290" cy="58477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marL="0" lvl="1" algn="ctr"/>
            <a:r>
              <a:rPr lang="en-US" sz="3200" b="1" dirty="0"/>
              <a:t>Introduction</a:t>
            </a:r>
            <a:endParaRPr lang="id-ID" sz="3200" dirty="0"/>
          </a:p>
        </p:txBody>
      </p:sp>
      <p:sp>
        <p:nvSpPr>
          <p:cNvPr id="12" name="Rounded Rectangle 11"/>
          <p:cNvSpPr/>
          <p:nvPr/>
        </p:nvSpPr>
        <p:spPr>
          <a:xfrm>
            <a:off x="683568" y="1097499"/>
            <a:ext cx="7776864" cy="1257419"/>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a:t>The Process 0f learning pursuit teacher to innovate and excited to join activities in classes. This case also can change atmosphere classes become more comfortable so that students interested in follow learning.</a:t>
            </a:r>
          </a:p>
        </p:txBody>
      </p:sp>
      <p:sp>
        <p:nvSpPr>
          <p:cNvPr id="16" name="Right Arrow 15"/>
          <p:cNvSpPr/>
          <p:nvPr/>
        </p:nvSpPr>
        <p:spPr>
          <a:xfrm rot="10800000">
            <a:off x="5436096" y="3484318"/>
            <a:ext cx="792088" cy="216024"/>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8" name="Right Arrow 17"/>
          <p:cNvSpPr/>
          <p:nvPr/>
        </p:nvSpPr>
        <p:spPr>
          <a:xfrm rot="10800000">
            <a:off x="2555777" y="3501008"/>
            <a:ext cx="792088" cy="216024"/>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 name="Rounded Rectangle 20"/>
          <p:cNvSpPr/>
          <p:nvPr/>
        </p:nvSpPr>
        <p:spPr>
          <a:xfrm>
            <a:off x="683568" y="2744971"/>
            <a:ext cx="7776864" cy="1764149"/>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a:t>During this process learning physics look monotone and less involve students to find a concept in process learning. Learning like that make ignorance our students about process and attitude from physics concept that acquired. So that, teacher claimed to using various media learning </a:t>
            </a:r>
          </a:p>
        </p:txBody>
      </p:sp>
      <p:sp>
        <p:nvSpPr>
          <p:cNvPr id="22" name="Rounded Rectangle 21"/>
          <p:cNvSpPr/>
          <p:nvPr/>
        </p:nvSpPr>
        <p:spPr>
          <a:xfrm>
            <a:off x="677013" y="4899173"/>
            <a:ext cx="7776864" cy="1518112"/>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a:t>Influence of media learning very significant against interests learning, taste want know, motivation and interest students on material learning. Use of media learning that creative, innovative and interactive very support process learning in class</a:t>
            </a:r>
          </a:p>
        </p:txBody>
      </p:sp>
      <p:sp>
        <p:nvSpPr>
          <p:cNvPr id="23" name="Right Arrow 22"/>
          <p:cNvSpPr/>
          <p:nvPr/>
        </p:nvSpPr>
        <p:spPr>
          <a:xfrm rot="5400000">
            <a:off x="4323181" y="2424145"/>
            <a:ext cx="415795" cy="225857"/>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4" name="Right Arrow 23"/>
          <p:cNvSpPr/>
          <p:nvPr/>
        </p:nvSpPr>
        <p:spPr>
          <a:xfrm rot="5400000">
            <a:off x="4323180" y="4578347"/>
            <a:ext cx="415795" cy="225857"/>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771800" y="260648"/>
            <a:ext cx="3587290" cy="58477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marL="0" lvl="1" algn="ctr"/>
            <a:r>
              <a:rPr lang="en-US" sz="3200" b="1" dirty="0"/>
              <a:t>Introduction</a:t>
            </a:r>
            <a:endParaRPr lang="id-ID" sz="3200" dirty="0"/>
          </a:p>
        </p:txBody>
      </p:sp>
      <p:sp>
        <p:nvSpPr>
          <p:cNvPr id="12" name="Rounded Rectangle 11"/>
          <p:cNvSpPr/>
          <p:nvPr/>
        </p:nvSpPr>
        <p:spPr>
          <a:xfrm>
            <a:off x="683568" y="1628023"/>
            <a:ext cx="7776864" cy="2049508"/>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a:t>Media based of technology using applications become one of alternatives in improvements interests learning students, so can able to push achievements learning very much. One of media learning to development interest our students with learning based of technology information by using </a:t>
            </a:r>
            <a:r>
              <a:rPr lang="en-US" dirty="0" err="1"/>
              <a:t>Wordwall</a:t>
            </a:r>
            <a:r>
              <a:rPr lang="en-US" dirty="0"/>
              <a:t>.</a:t>
            </a:r>
          </a:p>
        </p:txBody>
      </p:sp>
      <p:sp>
        <p:nvSpPr>
          <p:cNvPr id="16" name="Right Arrow 15"/>
          <p:cNvSpPr/>
          <p:nvPr/>
        </p:nvSpPr>
        <p:spPr>
          <a:xfrm rot="5400000">
            <a:off x="4231491" y="3802016"/>
            <a:ext cx="543557" cy="294587"/>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 name="Rounded Rectangle 21"/>
          <p:cNvSpPr/>
          <p:nvPr/>
        </p:nvSpPr>
        <p:spPr>
          <a:xfrm>
            <a:off x="683568" y="4365104"/>
            <a:ext cx="7776864" cy="176414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Based on description, this research  will give solutions how to increase interests learning students classes XI-MIPA 2 on Physics lessons in SMA Negeri 18 Medan by using applications </a:t>
            </a:r>
            <a:r>
              <a:rPr lang="en-US" dirty="0" err="1"/>
              <a:t>Wordwall</a:t>
            </a:r>
            <a:endParaRPr lang="en-US" dirty="0"/>
          </a:p>
        </p:txBody>
      </p:sp>
    </p:spTree>
    <p:extLst>
      <p:ext uri="{BB962C8B-B14F-4D97-AF65-F5344CB8AC3E}">
        <p14:creationId xmlns:p14="http://schemas.microsoft.com/office/powerpoint/2010/main" val="2579674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868650"/>
            <a:ext cx="3384376" cy="400110"/>
          </a:xfrm>
          <a:prstGeom prst="rect">
            <a:avLst/>
          </a:prstGeom>
          <a:noFill/>
        </p:spPr>
        <p:txBody>
          <a:bodyPr wrap="square" rtlCol="0">
            <a:spAutoFit/>
          </a:bodyPr>
          <a:lstStyle/>
          <a:p>
            <a:r>
              <a:rPr lang="en-US" sz="2000" b="1" dirty="0"/>
              <a:t>1. </a:t>
            </a:r>
            <a:r>
              <a:rPr lang="en-US" sz="2000" b="1" dirty="0" err="1"/>
              <a:t>Applications</a:t>
            </a:r>
            <a:r>
              <a:rPr lang="en-US" sz="2000" b="1" dirty="0"/>
              <a:t> </a:t>
            </a:r>
            <a:r>
              <a:rPr lang="en-US" sz="2000" b="1" dirty="0" err="1"/>
              <a:t>Wordwall</a:t>
            </a:r>
            <a:r>
              <a:rPr lang="en-US" sz="2000" b="1" dirty="0"/>
              <a:t> </a:t>
            </a:r>
          </a:p>
        </p:txBody>
      </p:sp>
      <p:sp>
        <p:nvSpPr>
          <p:cNvPr id="6" name="TextBox 5"/>
          <p:cNvSpPr txBox="1"/>
          <p:nvPr/>
        </p:nvSpPr>
        <p:spPr>
          <a:xfrm>
            <a:off x="539552" y="1268760"/>
            <a:ext cx="8064896" cy="4652940"/>
          </a:xfrm>
          <a:prstGeom prst="rect">
            <a:avLst/>
          </a:prstGeom>
          <a:noFill/>
        </p:spPr>
        <p:txBody>
          <a:bodyPr wrap="square" rtlCol="0">
            <a:spAutoFit/>
          </a:bodyPr>
          <a:lstStyle/>
          <a:p>
            <a:pPr algn="just">
              <a:lnSpc>
                <a:spcPct val="150000"/>
              </a:lnSpc>
            </a:pPr>
            <a:r>
              <a:rPr lang="en-US" sz="2000" dirty="0"/>
              <a:t>	The </a:t>
            </a:r>
            <a:r>
              <a:rPr lang="en-US" sz="2000" dirty="0" err="1"/>
              <a:t>Wordwall</a:t>
            </a:r>
            <a:r>
              <a:rPr lang="en-US" sz="2000" dirty="0"/>
              <a:t> application is applications with web based or games in form online with games applicative, variative and interactive to deliver results learning. Teacher created in evaluate of learning, and can printed it by using mode luring. That Games in applications </a:t>
            </a:r>
            <a:r>
              <a:rPr lang="en-US" sz="2000" dirty="0" err="1"/>
              <a:t>Wordwall</a:t>
            </a:r>
            <a:r>
              <a:rPr lang="en-US" sz="2000" dirty="0"/>
              <a:t> can direct and share in media social or in another applications.</a:t>
            </a:r>
          </a:p>
          <a:p>
            <a:pPr algn="just">
              <a:lnSpc>
                <a:spcPct val="150000"/>
              </a:lnSpc>
            </a:pPr>
            <a:r>
              <a:rPr lang="en-US" sz="2000" dirty="0"/>
              <a:t>	in </a:t>
            </a:r>
            <a:r>
              <a:rPr lang="en-US" sz="2000" dirty="0" err="1"/>
              <a:t>Wordwall</a:t>
            </a:r>
            <a:r>
              <a:rPr lang="en-US" sz="2000" dirty="0"/>
              <a:t> application, teacher can choose types games that will given to our students, there are many games such us crossword, match up, Flash card, Quiz, random wheel, search that word missing, etc.</a:t>
            </a:r>
          </a:p>
        </p:txBody>
      </p:sp>
      <p:sp>
        <p:nvSpPr>
          <p:cNvPr id="18" name="TextBox 17"/>
          <p:cNvSpPr txBox="1"/>
          <p:nvPr/>
        </p:nvSpPr>
        <p:spPr>
          <a:xfrm>
            <a:off x="2850078" y="251356"/>
            <a:ext cx="3443844" cy="369332"/>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b="1" dirty="0"/>
              <a:t>Literature Review</a:t>
            </a:r>
            <a:endParaRPr lang="id-ID" dirty="0"/>
          </a:p>
        </p:txBody>
      </p:sp>
    </p:spTree>
    <p:extLst>
      <p:ext uri="{BB962C8B-B14F-4D97-AF65-F5344CB8AC3E}">
        <p14:creationId xmlns:p14="http://schemas.microsoft.com/office/powerpoint/2010/main" val="1589825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5910" y="620688"/>
            <a:ext cx="4712339" cy="400110"/>
          </a:xfrm>
          <a:prstGeom prst="rect">
            <a:avLst/>
          </a:prstGeom>
          <a:noFill/>
        </p:spPr>
        <p:txBody>
          <a:bodyPr wrap="square" rtlCol="0">
            <a:spAutoFit/>
          </a:bodyPr>
          <a:lstStyle/>
          <a:p>
            <a:r>
              <a:rPr lang="en-US" sz="2000" b="1" dirty="0"/>
              <a:t>2. </a:t>
            </a:r>
            <a:r>
              <a:rPr lang="en-US" sz="2000" b="1" dirty="0" err="1"/>
              <a:t>Advantages</a:t>
            </a:r>
            <a:r>
              <a:rPr lang="en-US" sz="2000" b="1" dirty="0"/>
              <a:t> </a:t>
            </a:r>
            <a:r>
              <a:rPr lang="en-US" sz="2000" b="1" dirty="0" err="1"/>
              <a:t>Applications</a:t>
            </a:r>
            <a:r>
              <a:rPr lang="en-US" sz="2000" b="1" dirty="0"/>
              <a:t> </a:t>
            </a:r>
            <a:r>
              <a:rPr lang="en-US" sz="2000" b="1" dirty="0" err="1"/>
              <a:t>Wordwall</a:t>
            </a:r>
            <a:endParaRPr lang="en-US" sz="2000" b="1" dirty="0"/>
          </a:p>
        </p:txBody>
      </p:sp>
      <p:sp>
        <p:nvSpPr>
          <p:cNvPr id="5" name="TextBox 4"/>
          <p:cNvSpPr txBox="1"/>
          <p:nvPr/>
        </p:nvSpPr>
        <p:spPr>
          <a:xfrm>
            <a:off x="185910" y="1268760"/>
            <a:ext cx="8856984" cy="4612353"/>
          </a:xfrm>
          <a:prstGeom prst="rect">
            <a:avLst/>
          </a:prstGeom>
          <a:noFill/>
        </p:spPr>
        <p:txBody>
          <a:bodyPr wrap="square" rtlCol="0">
            <a:spAutoFit/>
          </a:bodyPr>
          <a:lstStyle/>
          <a:p>
            <a:pPr marL="457200" lvl="0" indent="-457200" algn="just">
              <a:lnSpc>
                <a:spcPct val="150000"/>
              </a:lnSpc>
              <a:buFont typeface="+mj-lt"/>
              <a:buAutoNum type="alphaLcParenR"/>
            </a:pPr>
            <a:r>
              <a:rPr lang="en-US" dirty="0"/>
              <a:t>This applications based on website which is accessed in online who can used as digital media based technology, so easy make students interested, amazed and curious,</a:t>
            </a:r>
          </a:p>
          <a:p>
            <a:pPr marL="457200" lvl="0" indent="-457200" algn="just">
              <a:lnSpc>
                <a:spcPct val="150000"/>
              </a:lnSpc>
              <a:buFont typeface="+mj-lt"/>
              <a:buAutoNum type="alphaLcParenR"/>
            </a:pPr>
            <a:r>
              <a:rPr lang="en-US" dirty="0"/>
              <a:t>Applications is free with many feature that easy used and implemented on learning by teacher,</a:t>
            </a:r>
          </a:p>
          <a:p>
            <a:pPr marL="457200" lvl="0" indent="-457200" algn="just">
              <a:lnSpc>
                <a:spcPct val="150000"/>
              </a:lnSpc>
              <a:buFont typeface="+mj-lt"/>
              <a:buAutoNum type="alphaLcParenR"/>
            </a:pPr>
            <a:r>
              <a:rPr lang="en-US" dirty="0"/>
              <a:t>Can used to improve the process understanding until the end with  many features quiz so that expected give enthusiastic and activities from our student to learning more, and absorb our student against knowledge much better,</a:t>
            </a:r>
          </a:p>
          <a:p>
            <a:pPr marL="457200" lvl="0" indent="-457200" algn="just">
              <a:lnSpc>
                <a:spcPct val="150000"/>
              </a:lnSpc>
              <a:buFont typeface="+mj-lt"/>
              <a:buAutoNum type="alphaLcParenR"/>
            </a:pPr>
            <a:r>
              <a:rPr lang="en-US" dirty="0"/>
              <a:t>and Have feature, template, design form pictures, object that more rill and interesting that can accessible by our students so easy that settings distance each our student in classes can customized if using features quiz</a:t>
            </a:r>
          </a:p>
        </p:txBody>
      </p:sp>
    </p:spTree>
    <p:extLst>
      <p:ext uri="{BB962C8B-B14F-4D97-AF65-F5344CB8AC3E}">
        <p14:creationId xmlns:p14="http://schemas.microsoft.com/office/powerpoint/2010/main" val="418272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1708" y="1124744"/>
            <a:ext cx="4712339" cy="400110"/>
          </a:xfrm>
          <a:prstGeom prst="rect">
            <a:avLst/>
          </a:prstGeom>
          <a:noFill/>
        </p:spPr>
        <p:txBody>
          <a:bodyPr wrap="square" rtlCol="0">
            <a:spAutoFit/>
          </a:bodyPr>
          <a:lstStyle/>
          <a:p>
            <a:r>
              <a:rPr lang="en-US" sz="2000" b="1" dirty="0"/>
              <a:t>2. </a:t>
            </a:r>
            <a:r>
              <a:rPr lang="en-US" sz="2000" b="1" dirty="0" err="1"/>
              <a:t>Application</a:t>
            </a:r>
            <a:r>
              <a:rPr lang="en-US" sz="2000" b="1" dirty="0"/>
              <a:t> </a:t>
            </a:r>
            <a:r>
              <a:rPr lang="en-US" sz="2000" b="1" dirty="0" err="1"/>
              <a:t>Applications</a:t>
            </a:r>
            <a:r>
              <a:rPr lang="en-US" sz="2000" b="1" dirty="0"/>
              <a:t> </a:t>
            </a:r>
            <a:r>
              <a:rPr lang="en-US" sz="2000" b="1" dirty="0" err="1"/>
              <a:t>Wordwall</a:t>
            </a:r>
            <a:endParaRPr lang="en-US" sz="2000" b="1" dirty="0"/>
          </a:p>
        </p:txBody>
      </p:sp>
      <p:sp>
        <p:nvSpPr>
          <p:cNvPr id="5" name="TextBox 4"/>
          <p:cNvSpPr txBox="1"/>
          <p:nvPr/>
        </p:nvSpPr>
        <p:spPr>
          <a:xfrm>
            <a:off x="649106" y="1772816"/>
            <a:ext cx="7667310" cy="3729611"/>
          </a:xfrm>
          <a:prstGeom prst="rect">
            <a:avLst/>
          </a:prstGeom>
          <a:noFill/>
        </p:spPr>
        <p:txBody>
          <a:bodyPr wrap="square" rtlCol="0">
            <a:spAutoFit/>
          </a:bodyPr>
          <a:lstStyle/>
          <a:p>
            <a:pPr lvl="0" algn="just">
              <a:lnSpc>
                <a:spcPct val="150000"/>
              </a:lnSpc>
            </a:pPr>
            <a:r>
              <a:rPr lang="en-US" sz="2000" dirty="0"/>
              <a:t>	Application media of </a:t>
            </a:r>
            <a:r>
              <a:rPr lang="en-US" sz="2000" dirty="0" err="1"/>
              <a:t>Wordwall</a:t>
            </a:r>
            <a:r>
              <a:rPr lang="en-US" sz="2000" dirty="0"/>
              <a:t> applications in learning,  like usage quiz is one of options applications that used. The Atmosphere and environment of learning will different by using it, students get involved active in learning so that no only silence, focus and not only sit down. The Education from applications </a:t>
            </a:r>
            <a:r>
              <a:rPr lang="en-US" sz="2000" dirty="0" err="1"/>
              <a:t>Wordwall</a:t>
            </a:r>
            <a:r>
              <a:rPr lang="en-US" sz="2000" dirty="0"/>
              <a:t> poured through games, so that meaning against concept that contained in learning can more absorbed and thought more honed.</a:t>
            </a:r>
          </a:p>
        </p:txBody>
      </p:sp>
    </p:spTree>
    <p:extLst>
      <p:ext uri="{BB962C8B-B14F-4D97-AF65-F5344CB8AC3E}">
        <p14:creationId xmlns:p14="http://schemas.microsoft.com/office/powerpoint/2010/main" val="3275129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71800" y="814747"/>
            <a:ext cx="378621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dirty="0"/>
              <a:t>RESEARCH METHODS</a:t>
            </a:r>
            <a:endParaRPr lang="id-ID" dirty="0"/>
          </a:p>
        </p:txBody>
      </p:sp>
      <p:sp>
        <p:nvSpPr>
          <p:cNvPr id="6" name="Rounded Rectangle 5"/>
          <p:cNvSpPr/>
          <p:nvPr/>
        </p:nvSpPr>
        <p:spPr>
          <a:xfrm>
            <a:off x="430400" y="1632857"/>
            <a:ext cx="4395717" cy="1500768"/>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a:t>This Research is researching in action classes, to purpose knowing interests learning students in class XI-MIPA-2 SMA N 18 Medan.</a:t>
            </a:r>
            <a:endParaRPr lang="id-ID" dirty="0"/>
          </a:p>
        </p:txBody>
      </p:sp>
      <p:sp>
        <p:nvSpPr>
          <p:cNvPr id="7" name="Rounded Rectangle 6"/>
          <p:cNvSpPr/>
          <p:nvPr/>
        </p:nvSpPr>
        <p:spPr>
          <a:xfrm>
            <a:off x="430400" y="3429000"/>
            <a:ext cx="4467725" cy="280831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Design of this research with cycle form with four activities, first cycle with planning (planning), second was extended with action (acting), third was done the observations (observing), and the last was terminated with activities reflection (reflecting). </a:t>
            </a:r>
            <a:endParaRPr lang="id-ID" dirty="0"/>
          </a:p>
        </p:txBody>
      </p:sp>
      <p:sp>
        <p:nvSpPr>
          <p:cNvPr id="8" name="Rounded Rectangle 7"/>
          <p:cNvSpPr/>
          <p:nvPr/>
        </p:nvSpPr>
        <p:spPr>
          <a:xfrm>
            <a:off x="5076056" y="2383241"/>
            <a:ext cx="3963669" cy="3282415"/>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a:t>Object of this research is 25 students class XI in SMA N 18 Medan, with using observation instrument worksheet  applications </a:t>
            </a:r>
            <a:r>
              <a:rPr lang="en-US" dirty="0" err="1"/>
              <a:t>Wordwall</a:t>
            </a:r>
            <a:r>
              <a:rPr lang="en-US" dirty="0"/>
              <a:t> to result data interests learning students.</a:t>
            </a:r>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71800" y="814747"/>
            <a:ext cx="378621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dirty="0"/>
              <a:t>RESEARCH METHODS</a:t>
            </a:r>
            <a:endParaRPr lang="id-ID" dirty="0"/>
          </a:p>
        </p:txBody>
      </p:sp>
      <p:sp>
        <p:nvSpPr>
          <p:cNvPr id="6" name="Rounded Rectangle 5"/>
          <p:cNvSpPr/>
          <p:nvPr/>
        </p:nvSpPr>
        <p:spPr>
          <a:xfrm>
            <a:off x="450208" y="1280160"/>
            <a:ext cx="8390072" cy="1500768"/>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a:t>The technique analysis data by used form analysis discrete qualitative data.  This methods is explaining acquisition of data, instrument form research as well as do classification data has been collected become data qualitative and data quantitative. </a:t>
            </a:r>
            <a:endParaRPr lang="id-ID" dirty="0"/>
          </a:p>
        </p:txBody>
      </p:sp>
      <p:sp>
        <p:nvSpPr>
          <p:cNvPr id="7" name="Rounded Rectangle 6"/>
          <p:cNvSpPr/>
          <p:nvPr/>
        </p:nvSpPr>
        <p:spPr>
          <a:xfrm>
            <a:off x="430400" y="2877009"/>
            <a:ext cx="8390072" cy="386435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endParaRPr lang="en-US" dirty="0"/>
          </a:p>
          <a:p>
            <a:pPr algn="just"/>
            <a:r>
              <a:rPr lang="en-US" dirty="0"/>
              <a:t>The Analyzing data quantitative can shown from results data  analysis observation worksheet about interests learning students using applications </a:t>
            </a:r>
            <a:r>
              <a:rPr lang="en-US" dirty="0" err="1"/>
              <a:t>wordwall</a:t>
            </a:r>
            <a:r>
              <a:rPr lang="en-US" dirty="0"/>
              <a:t>, done with counting mean or value average from  the results.</a:t>
            </a:r>
          </a:p>
          <a:p>
            <a:pPr algn="ctr"/>
            <a:endParaRPr lang="en-US" dirty="0"/>
          </a:p>
          <a:p>
            <a:pPr algn="ctr"/>
            <a:endParaRPr lang="en-US" dirty="0"/>
          </a:p>
          <a:p>
            <a:pPr algn="ctr"/>
            <a:endParaRPr lang="en-US" dirty="0"/>
          </a:p>
          <a:p>
            <a:r>
              <a:rPr lang="en-US" dirty="0" err="1"/>
              <a:t>Explanation</a:t>
            </a:r>
            <a:r>
              <a:rPr lang="en-US" dirty="0"/>
              <a:t>: </a:t>
            </a:r>
          </a:p>
          <a:p>
            <a:r>
              <a:rPr lang="en-US" dirty="0"/>
              <a:t>x: mean value </a:t>
            </a:r>
          </a:p>
          <a:p>
            <a:r>
              <a:rPr lang="en-US" dirty="0" err="1"/>
              <a:t>Ʃxi</a:t>
            </a:r>
            <a:r>
              <a:rPr lang="en-US" dirty="0"/>
              <a:t>: value of overall object </a:t>
            </a:r>
          </a:p>
          <a:p>
            <a:r>
              <a:rPr lang="en-US" dirty="0"/>
              <a:t>N : Total of object Indicators </a:t>
            </a:r>
          </a:p>
          <a:p>
            <a:pPr algn="just"/>
            <a:r>
              <a:rPr lang="en-US" dirty="0"/>
              <a:t>	the Success of this research set with 70 % value of participants  average classes and minimum high of categories to interests students.</a:t>
            </a:r>
          </a:p>
          <a:p>
            <a:endParaRPr lang="id-ID" dirty="0"/>
          </a:p>
        </p:txBody>
      </p:sp>
      <p:pic>
        <p:nvPicPr>
          <p:cNvPr id="9" name="Picture 2" descr="https://2.bp.blogspot.com/-k6Rtz809xeU/VmWSGp57EdI/AAAAAAAAJUs/1zhzP4pc8FY/s1600/Rumus-mean-data-tidak-kelompok.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25825" y="4365104"/>
            <a:ext cx="3032173" cy="5040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9280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1412776"/>
            <a:ext cx="2165978" cy="507831"/>
          </a:xfrm>
          <a:prstGeom prst="rect">
            <a:avLst/>
          </a:prstGeom>
        </p:spPr>
        <p:txBody>
          <a:bodyPr wrap="none">
            <a:spAutoFit/>
          </a:bodyPr>
          <a:lstStyle/>
          <a:p>
            <a:pPr algn="just">
              <a:lnSpc>
                <a:spcPct val="150000"/>
              </a:lnSpc>
            </a:pPr>
            <a:r>
              <a:rPr lang="en-US" b="1" dirty="0" err="1">
                <a:latin typeface="Times New Roman" panose="02020603050405020304" pitchFamily="18" charset="0"/>
                <a:ea typeface="Calibri" panose="020F0502020204030204" pitchFamily="34" charset="0"/>
                <a:cs typeface="Times New Roman" panose="02020603050405020304" pitchFamily="18" charset="0"/>
              </a:rPr>
              <a:t>Categories</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Percentage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727775646"/>
              </p:ext>
            </p:extLst>
          </p:nvPr>
        </p:nvGraphicFramePr>
        <p:xfrm>
          <a:off x="611560" y="1988840"/>
          <a:ext cx="4392487" cy="2448270"/>
        </p:xfrm>
        <a:graphic>
          <a:graphicData uri="http://schemas.openxmlformats.org/drawingml/2006/table">
            <a:tbl>
              <a:tblPr firstRow="1" firstCol="1" bandRow="1">
                <a:tableStyleId>{5C22544A-7EE6-4342-B048-85BDC9FD1C3A}</a:tableStyleId>
              </a:tblPr>
              <a:tblGrid>
                <a:gridCol w="563341">
                  <a:extLst>
                    <a:ext uri="{9D8B030D-6E8A-4147-A177-3AD203B41FA5}">
                      <a16:colId xmlns:a16="http://schemas.microsoft.com/office/drawing/2014/main" val="20000"/>
                    </a:ext>
                  </a:extLst>
                </a:gridCol>
                <a:gridCol w="1914573">
                  <a:extLst>
                    <a:ext uri="{9D8B030D-6E8A-4147-A177-3AD203B41FA5}">
                      <a16:colId xmlns:a16="http://schemas.microsoft.com/office/drawing/2014/main" val="20001"/>
                    </a:ext>
                  </a:extLst>
                </a:gridCol>
                <a:gridCol w="1914573">
                  <a:extLst>
                    <a:ext uri="{9D8B030D-6E8A-4147-A177-3AD203B41FA5}">
                      <a16:colId xmlns:a16="http://schemas.microsoft.com/office/drawing/2014/main" val="20002"/>
                    </a:ext>
                  </a:extLst>
                </a:gridCol>
              </a:tblGrid>
              <a:tr h="408045">
                <a:tc>
                  <a:txBody>
                    <a:bodyPr/>
                    <a:lstStyle/>
                    <a:p>
                      <a:pPr marL="0" marR="0" algn="ctr">
                        <a:lnSpc>
                          <a:spcPct val="150000"/>
                        </a:lnSpc>
                        <a:spcBef>
                          <a:spcPts val="0"/>
                        </a:spcBef>
                        <a:spcAft>
                          <a:spcPts val="0"/>
                        </a:spcAft>
                      </a:pPr>
                      <a:r>
                        <a:rPr lang="en-US" sz="1200">
                          <a:effectLst/>
                        </a:rPr>
                        <a:t>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Percentage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Criteria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08045">
                <a:tc>
                  <a:txBody>
                    <a:bodyPr/>
                    <a:lstStyle/>
                    <a:p>
                      <a:pPr marL="0" marR="0" algn="ctr">
                        <a:lnSpc>
                          <a:spcPct val="150000"/>
                        </a:lnSpc>
                        <a:spcBef>
                          <a:spcPts val="0"/>
                        </a:spcBef>
                        <a:spcAft>
                          <a:spcPts val="0"/>
                        </a:spcAft>
                      </a:pPr>
                      <a:r>
                        <a:rPr lang="en-US" sz="12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80% - 100%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Lots Of</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08045">
                <a:tc>
                  <a:txBody>
                    <a:bodyPr/>
                    <a:lstStyle/>
                    <a:p>
                      <a:pPr marL="0" marR="0" algn="ctr">
                        <a:lnSpc>
                          <a:spcPct val="150000"/>
                        </a:lnSpc>
                        <a:spcBef>
                          <a:spcPts val="0"/>
                        </a:spcBef>
                        <a:spcAft>
                          <a:spcPts val="0"/>
                        </a:spcAft>
                      </a:pPr>
                      <a:r>
                        <a:rPr lang="en-US" sz="1200">
                          <a:effectLst/>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60% - 79%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Many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408045">
                <a:tc>
                  <a:txBody>
                    <a:bodyPr/>
                    <a:lstStyle/>
                    <a:p>
                      <a:pPr marL="0" marR="0" algn="ctr">
                        <a:lnSpc>
                          <a:spcPct val="150000"/>
                        </a:lnSpc>
                        <a:spcBef>
                          <a:spcPts val="0"/>
                        </a:spcBef>
                        <a:spcAft>
                          <a:spcPts val="0"/>
                        </a:spcAft>
                      </a:pPr>
                      <a:r>
                        <a:rPr lang="en-US" sz="12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40% - 59%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Pretty Much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408045">
                <a:tc>
                  <a:txBody>
                    <a:bodyPr/>
                    <a:lstStyle/>
                    <a:p>
                      <a:pPr marL="0" marR="0" algn="ctr">
                        <a:lnSpc>
                          <a:spcPct val="150000"/>
                        </a:lnSpc>
                        <a:spcBef>
                          <a:spcPts val="0"/>
                        </a:spcBef>
                        <a:spcAft>
                          <a:spcPts val="0"/>
                        </a:spcAft>
                      </a:pPr>
                      <a:r>
                        <a:rPr lang="en-US" sz="1200">
                          <a:effectLst/>
                        </a:rPr>
                        <a:t>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20% - 39%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Little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408045">
                <a:tc>
                  <a:txBody>
                    <a:bodyPr/>
                    <a:lstStyle/>
                    <a:p>
                      <a:pPr marL="0" marR="0" algn="ctr">
                        <a:lnSpc>
                          <a:spcPct val="150000"/>
                        </a:lnSpc>
                        <a:spcBef>
                          <a:spcPts val="0"/>
                        </a:spcBef>
                        <a:spcAft>
                          <a:spcPts val="0"/>
                        </a:spcAft>
                      </a:pPr>
                      <a:r>
                        <a:rPr lang="en-US" sz="1200">
                          <a:effectLst/>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0% - 19%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dirty="0" err="1">
                          <a:effectLst/>
                        </a:rPr>
                        <a:t>Less</a:t>
                      </a:r>
                      <a:r>
                        <a:rPr lang="en-US" sz="1200" dirty="0">
                          <a:effectLst/>
                        </a:rPr>
                        <a:t> </a:t>
                      </a:r>
                      <a:r>
                        <a:rPr lang="en-US" sz="1200" dirty="0" err="1">
                          <a:effectLst/>
                        </a:rPr>
                        <a:t>Once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9941950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1320</TotalTime>
  <Words>1158</Words>
  <Application>Microsoft Office PowerPoint</Application>
  <PresentationFormat>On-screen Show (4:3)</PresentationFormat>
  <Paragraphs>141</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Charlemagne Std</vt:lpstr>
      <vt:lpstr>Georgia</vt:lpstr>
      <vt:lpstr>Times New Roman</vt:lpstr>
      <vt:lpstr>Trebuchet MS</vt:lpstr>
      <vt:lpstr>Wingdings 2</vt:lpstr>
      <vt:lpstr>Urban</vt:lpstr>
      <vt:lpstr>Using Wordwall Application in Physics Lessons to Improve the Interest of Learning Student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Yandex.Translate</dc:creator>
  <cp:lastModifiedBy>Teti Teti</cp:lastModifiedBy>
  <cp:revision>40</cp:revision>
  <dcterms:created xsi:type="dcterms:W3CDTF">2018-12-19T14:39:05Z</dcterms:created>
  <dcterms:modified xsi:type="dcterms:W3CDTF">2023-12-12T15:54:18Z</dcterms:modified>
</cp:coreProperties>
</file>