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272" r:id="rId5"/>
    <p:sldId id="273" r:id="rId6"/>
    <p:sldId id="259" r:id="rId7"/>
    <p:sldId id="278" r:id="rId8"/>
    <p:sldId id="262" r:id="rId9"/>
    <p:sldId id="263" r:id="rId10"/>
    <p:sldId id="264" r:id="rId11"/>
    <p:sldId id="279"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3F0"/>
    <a:srgbClr val="FFF4ED"/>
    <a:srgbClr val="D7D1CF"/>
    <a:srgbClr val="D1D8B7"/>
    <a:srgbClr val="000000"/>
    <a:srgbClr val="AD5C4D"/>
    <a:srgbClr val="A09D79"/>
    <a:srgbClr val="543E35"/>
    <a:srgbClr val="637700"/>
    <a:srgbClr val="5E6A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830"/>
  </p:normalViewPr>
  <p:slideViewPr>
    <p:cSldViewPr snapToGrid="0">
      <p:cViewPr varScale="1">
        <p:scale>
          <a:sx n="69" d="100"/>
          <a:sy n="69" d="100"/>
        </p:scale>
        <p:origin x="780" y="60"/>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8" d="100"/>
          <a:sy n="58"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12/11/2023</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12/11/2023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366290-4595-5745-A50F-D5EC13BAC604}" type="slidenum">
              <a:rPr lang="en-US" smtClean="0"/>
              <a:t>2</a:t>
            </a:fld>
            <a:endParaRPr lang="en-US" dirty="0"/>
          </a:p>
        </p:txBody>
      </p:sp>
    </p:spTree>
    <p:extLst>
      <p:ext uri="{BB962C8B-B14F-4D97-AF65-F5344CB8AC3E}">
        <p14:creationId xmlns:p14="http://schemas.microsoft.com/office/powerpoint/2010/main" val="2915729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dirty="0"/>
              <a:t>20XX</a:t>
            </a:r>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dirty="0"/>
              <a:t>presentation title</a:t>
            </a:r>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anchor="b"/>
          <a:lstStyle>
            <a:lvl1pPr>
              <a:defRPr sz="48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a:normAutofit/>
          </a:bodyPr>
          <a:lstStyle>
            <a:lvl1pPr marL="0" indent="0" algn="ctr">
              <a:lnSpc>
                <a:spcPct val="100000"/>
              </a:lnSpc>
              <a:spcBef>
                <a:spcPts val="0"/>
              </a:spcBef>
              <a:buNone/>
              <a:defRPr sz="24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a:lstStyle>
            <a:lvl1pPr algn="ctr">
              <a:defRPr sz="24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dirty="0"/>
              <a:t>20XX</a:t>
            </a:r>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hyperlink" Target="mailto:mirjam@contoso.com"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1094509" y="914400"/>
            <a:ext cx="9559636" cy="2937164"/>
          </a:xfrm>
        </p:spPr>
        <p:txBody>
          <a:bodyPr/>
          <a:lstStyle/>
          <a:p>
            <a:br>
              <a:rPr lang="en-ID" sz="3200" b="1" kern="100" dirty="0">
                <a:effectLst/>
                <a:latin typeface="Arial Black" panose="020B0A04020102020204" pitchFamily="34" charset="0"/>
                <a:ea typeface="Calibri" panose="020F0502020204030204" pitchFamily="34" charset="0"/>
                <a:cs typeface="Times New Roman" panose="02020603050405020304" pitchFamily="18" charset="0"/>
              </a:rPr>
            </a:br>
            <a:br>
              <a:rPr lang="en-ID" sz="3200" b="1" kern="100" dirty="0">
                <a:effectLst/>
                <a:latin typeface="Arial Black" panose="020B0A04020102020204" pitchFamily="34" charset="0"/>
                <a:ea typeface="Calibri" panose="020F0502020204030204" pitchFamily="34" charset="0"/>
                <a:cs typeface="Times New Roman" panose="02020603050405020304" pitchFamily="18" charset="0"/>
              </a:rPr>
            </a:br>
            <a:br>
              <a:rPr lang="en-ID" sz="3200" b="1" kern="100" dirty="0">
                <a:effectLst/>
                <a:latin typeface="Arial Black" panose="020B0A04020102020204" pitchFamily="34" charset="0"/>
                <a:ea typeface="Calibri" panose="020F0502020204030204" pitchFamily="34" charset="0"/>
                <a:cs typeface="Times New Roman" panose="02020603050405020304" pitchFamily="18" charset="0"/>
              </a:rPr>
            </a:br>
            <a:br>
              <a:rPr lang="en-ID" sz="3200" b="1" kern="100" dirty="0">
                <a:effectLst/>
                <a:latin typeface="Arial Black" panose="020B0A04020102020204" pitchFamily="34" charset="0"/>
                <a:ea typeface="Calibri" panose="020F0502020204030204" pitchFamily="34" charset="0"/>
                <a:cs typeface="Times New Roman" panose="02020603050405020304" pitchFamily="18" charset="0"/>
              </a:rPr>
            </a:br>
            <a:br>
              <a:rPr lang="en-ID" sz="3200" b="1" kern="100" dirty="0">
                <a:effectLst/>
                <a:latin typeface="Arial Black" panose="020B0A04020102020204" pitchFamily="34" charset="0"/>
                <a:ea typeface="Calibri" panose="020F0502020204030204" pitchFamily="34" charset="0"/>
                <a:cs typeface="Times New Roman" panose="02020603050405020304" pitchFamily="18" charset="0"/>
              </a:rPr>
            </a:br>
            <a:r>
              <a:rPr lang="en-ID" sz="3200" b="1" kern="100" dirty="0">
                <a:effectLst/>
                <a:latin typeface="Arial" panose="020B0604020202020204" pitchFamily="34" charset="0"/>
                <a:ea typeface="Calibri" panose="020F0502020204030204" pitchFamily="34" charset="0"/>
                <a:cs typeface="Arial" panose="020B0604020202020204" pitchFamily="34" charset="0"/>
              </a:rPr>
              <a:t>Cross-Channel Communication Tactics: Increasing Community Awareness of </a:t>
            </a:r>
            <a:r>
              <a:rPr lang="en-ID" sz="3200" b="1" kern="100" dirty="0" err="1">
                <a:effectLst/>
                <a:latin typeface="Arial" panose="020B0604020202020204" pitchFamily="34" charset="0"/>
                <a:ea typeface="Calibri" panose="020F0502020204030204" pitchFamily="34" charset="0"/>
                <a:cs typeface="Arial" panose="020B0604020202020204" pitchFamily="34" charset="0"/>
              </a:rPr>
              <a:t>Lubuk</a:t>
            </a:r>
            <a:r>
              <a:rPr lang="en-ID" sz="3200" b="1" kern="100" dirty="0">
                <a:effectLst/>
                <a:latin typeface="Arial" panose="020B0604020202020204" pitchFamily="34" charset="0"/>
                <a:ea typeface="Calibri" panose="020F0502020204030204" pitchFamily="34" charset="0"/>
                <a:cs typeface="Arial" panose="020B0604020202020204" pitchFamily="34" charset="0"/>
              </a:rPr>
              <a:t> </a:t>
            </a:r>
            <a:r>
              <a:rPr lang="en-ID" sz="3200" b="1" kern="100" dirty="0" err="1">
                <a:effectLst/>
                <a:latin typeface="Arial" panose="020B0604020202020204" pitchFamily="34" charset="0"/>
                <a:ea typeface="Calibri" panose="020F0502020204030204" pitchFamily="34" charset="0"/>
                <a:cs typeface="Arial" panose="020B0604020202020204" pitchFamily="34" charset="0"/>
              </a:rPr>
              <a:t>Pakam</a:t>
            </a:r>
            <a:r>
              <a:rPr lang="en-ID" sz="3200" b="1" kern="100" dirty="0">
                <a:effectLst/>
                <a:latin typeface="Arial" panose="020B0604020202020204" pitchFamily="34" charset="0"/>
                <a:ea typeface="Calibri" panose="020F0502020204030204" pitchFamily="34" charset="0"/>
                <a:cs typeface="Arial" panose="020B0604020202020204" pitchFamily="34" charset="0"/>
              </a:rPr>
              <a:t> I-II Village on Household Waste Management</a:t>
            </a:r>
            <a:br>
              <a:rPr lang="en-ID" sz="3200" kern="100" dirty="0">
                <a:effectLst/>
                <a:latin typeface="Arial" panose="020B0604020202020204" pitchFamily="34" charset="0"/>
                <a:ea typeface="Calibri" panose="020F0502020204030204" pitchFamily="34" charset="0"/>
                <a:cs typeface="Arial" panose="020B0604020202020204" pitchFamily="34" charset="0"/>
              </a:rPr>
            </a:br>
            <a:r>
              <a:rPr lang="en-ID" sz="3200" kern="100" dirty="0">
                <a:effectLst/>
                <a:latin typeface="Arial" panose="020B0604020202020204" pitchFamily="34" charset="0"/>
                <a:ea typeface="Calibri" panose="020F0502020204030204" pitchFamily="34" charset="0"/>
                <a:cs typeface="Arial" panose="020B0604020202020204" pitchFamily="34" charset="0"/>
              </a:rPr>
              <a:t>by</a:t>
            </a:r>
            <a:br>
              <a:rPr lang="en-ID" sz="3200" kern="100" dirty="0">
                <a:effectLst/>
                <a:latin typeface="Arial" panose="020B0604020202020204" pitchFamily="34" charset="0"/>
                <a:ea typeface="Calibri" panose="020F0502020204030204" pitchFamily="34" charset="0"/>
                <a:cs typeface="Arial" panose="020B0604020202020204" pitchFamily="34" charset="0"/>
              </a:rPr>
            </a:br>
            <a:r>
              <a:rPr lang="en-ID" sz="3200" kern="100" dirty="0" err="1">
                <a:effectLst/>
                <a:latin typeface="Arial" panose="020B0604020202020204" pitchFamily="34" charset="0"/>
                <a:ea typeface="Calibri" panose="020F0502020204030204" pitchFamily="34" charset="0"/>
                <a:cs typeface="Arial" panose="020B0604020202020204" pitchFamily="34" charset="0"/>
              </a:rPr>
              <a:t>Renova</a:t>
            </a:r>
            <a:r>
              <a:rPr lang="en-ID" sz="3200" kern="100" dirty="0">
                <a:effectLst/>
                <a:latin typeface="Arial" panose="020B0604020202020204" pitchFamily="34" charset="0"/>
                <a:ea typeface="Calibri" panose="020F0502020204030204" pitchFamily="34" charset="0"/>
                <a:cs typeface="Arial" panose="020B0604020202020204" pitchFamily="34" charset="0"/>
              </a:rPr>
              <a:t> </a:t>
            </a:r>
            <a:r>
              <a:rPr lang="en-ID" sz="3200" kern="100" dirty="0" err="1">
                <a:effectLst/>
                <a:latin typeface="Arial" panose="020B0604020202020204" pitchFamily="34" charset="0"/>
                <a:ea typeface="Calibri" panose="020F0502020204030204" pitchFamily="34" charset="0"/>
                <a:cs typeface="Arial" panose="020B0604020202020204" pitchFamily="34" charset="0"/>
              </a:rPr>
              <a:t>Tambunan</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3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878135-3F5C-BB53-0082-122956799B79}"/>
              </a:ext>
            </a:extLst>
          </p:cNvPr>
          <p:cNvSpPr>
            <a:spLocks noGrp="1"/>
          </p:cNvSpPr>
          <p:nvPr>
            <p:ph type="title"/>
          </p:nvPr>
        </p:nvSpPr>
        <p:spPr>
          <a:xfrm>
            <a:off x="581891" y="762000"/>
            <a:ext cx="10529454" cy="4516582"/>
          </a:xfrm>
        </p:spPr>
        <p:txBody>
          <a:bodyPr/>
          <a:lstStyle/>
          <a:p>
            <a:br>
              <a:rPr lang="en-ID" sz="1800" kern="100" dirty="0">
                <a:effectLst/>
                <a:latin typeface="Calibri" panose="020F0502020204030204" pitchFamily="34" charset="0"/>
                <a:ea typeface="Calibri" panose="020F0502020204030204" pitchFamily="34" charset="0"/>
                <a:cs typeface="Times New Roman" panose="02020603050405020304" pitchFamily="18" charset="0"/>
              </a:rPr>
            </a:br>
            <a:br>
              <a:rPr lang="en-ID" sz="1800" kern="100" dirty="0">
                <a:effectLst/>
                <a:latin typeface="Calibri" panose="020F0502020204030204" pitchFamily="34" charset="0"/>
                <a:ea typeface="Calibri" panose="020F0502020204030204" pitchFamily="34" charset="0"/>
                <a:cs typeface="Times New Roman" panose="02020603050405020304" pitchFamily="18" charset="0"/>
              </a:rPr>
            </a:br>
            <a:r>
              <a:rPr lang="en-ID" sz="4000" kern="100" dirty="0" err="1">
                <a:effectLst/>
                <a:highlight>
                  <a:srgbClr val="AD5C4D"/>
                </a:highlight>
                <a:latin typeface="Arial" panose="020B0604020202020204" pitchFamily="34" charset="0"/>
                <a:ea typeface="Calibri" panose="020F0502020204030204" pitchFamily="34" charset="0"/>
                <a:cs typeface="Arial" panose="020B0604020202020204" pitchFamily="34" charset="0"/>
              </a:rPr>
              <a:t>Background</a:t>
            </a:r>
            <a:br>
              <a:rPr lang="en-ID" sz="4000" kern="100" dirty="0">
                <a:effectLst/>
                <a:highlight>
                  <a:srgbClr val="AD5C4D"/>
                </a:highlight>
                <a:latin typeface="Arial" panose="020B0604020202020204" pitchFamily="34" charset="0"/>
                <a:ea typeface="Calibri" panose="020F0502020204030204" pitchFamily="34" charset="0"/>
                <a:cs typeface="Arial" panose="020B0604020202020204" pitchFamily="34" charset="0"/>
              </a:rPr>
            </a:br>
            <a:br>
              <a:rPr lang="en-ID" sz="4000" kern="100" dirty="0">
                <a:effectLst/>
                <a:highlight>
                  <a:srgbClr val="AD5C4D"/>
                </a:highlight>
                <a:latin typeface="Arial" panose="020B0604020202020204" pitchFamily="34" charset="0"/>
                <a:ea typeface="Calibri" panose="020F0502020204030204" pitchFamily="34" charset="0"/>
                <a:cs typeface="Arial" panose="020B0604020202020204" pitchFamily="34" charset="0"/>
              </a:rPr>
            </a:br>
            <a:r>
              <a:rPr lang="en-ID" sz="4000" kern="100" dirty="0">
                <a:effectLst/>
                <a:highlight>
                  <a:srgbClr val="AD5C4D"/>
                </a:highlight>
                <a:latin typeface="Arial" panose="020B0604020202020204" pitchFamily="34" charset="0"/>
                <a:ea typeface="Calibri" panose="020F0502020204030204" pitchFamily="34" charset="0"/>
                <a:cs typeface="Arial" panose="020B0604020202020204" pitchFamily="34" charset="0"/>
              </a:rPr>
              <a:t>Low public awareness of domestic waste management</a:t>
            </a:r>
            <a:br>
              <a:rPr lang="en-ID" sz="4000" kern="100" dirty="0">
                <a:effectLst/>
                <a:highlight>
                  <a:srgbClr val="AD5C4D"/>
                </a:highlight>
                <a:latin typeface="Arial" panose="020B0604020202020204" pitchFamily="34" charset="0"/>
                <a:ea typeface="Calibri" panose="020F0502020204030204" pitchFamily="34" charset="0"/>
                <a:cs typeface="Arial" panose="020B0604020202020204" pitchFamily="34" charset="0"/>
              </a:rPr>
            </a:br>
            <a:endParaRPr lang="en-US" sz="4000" dirty="0">
              <a:highlight>
                <a:srgbClr val="AD5C4D"/>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4133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70BA96D9-2E56-3DBD-6315-048A1B2800FB}"/>
              </a:ext>
            </a:extLst>
          </p:cNvPr>
          <p:cNvSpPr>
            <a:spLocks noGrp="1"/>
          </p:cNvSpPr>
          <p:nvPr>
            <p:ph type="title"/>
          </p:nvPr>
        </p:nvSpPr>
        <p:spPr>
          <a:xfrm>
            <a:off x="576072" y="346364"/>
            <a:ext cx="5409092" cy="1330036"/>
          </a:xfrm>
        </p:spPr>
        <p:txBody>
          <a:bodyPr/>
          <a:lstStyle/>
          <a:p>
            <a:r>
              <a:rPr lang="en-ID" sz="3200" kern="100" dirty="0">
                <a:effectLst/>
                <a:latin typeface="Arial" panose="020B0604020202020204" pitchFamily="34" charset="0"/>
                <a:ea typeface="Calibri" panose="020F0502020204030204" pitchFamily="34" charset="0"/>
                <a:cs typeface="Arial" panose="020B0604020202020204" pitchFamily="34" charset="0"/>
              </a:rPr>
              <a:t>	Problem statement</a:t>
            </a:r>
            <a:br>
              <a:rPr lang="en-ID"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27" name="Text Placeholder 26">
            <a:extLst>
              <a:ext uri="{FF2B5EF4-FFF2-40B4-BE49-F238E27FC236}">
                <a16:creationId xmlns:a16="http://schemas.microsoft.com/office/drawing/2014/main" id="{64C89AC3-3D7A-65BB-C3F4-2B1CB19E78D1}"/>
              </a:ext>
            </a:extLst>
          </p:cNvPr>
          <p:cNvSpPr>
            <a:spLocks noGrp="1"/>
          </p:cNvSpPr>
          <p:nvPr>
            <p:ph type="body" sz="half" idx="2"/>
          </p:nvPr>
        </p:nvSpPr>
        <p:spPr>
          <a:xfrm>
            <a:off x="576072" y="1593274"/>
            <a:ext cx="6129528" cy="3574472"/>
          </a:xfrm>
        </p:spPr>
        <p:txBody>
          <a:bodyPr>
            <a:normAutofit/>
          </a:bodyPr>
          <a:lstStyle/>
          <a:p>
            <a:pPr lvl="0">
              <a:lnSpc>
                <a:spcPct val="107000"/>
              </a:lnSpc>
              <a:spcAft>
                <a:spcPts val="800"/>
              </a:spcAft>
              <a:tabLst>
                <a:tab pos="457200" algn="l"/>
              </a:tabLst>
            </a:pPr>
            <a:endParaRPr lang="en-ID" sz="2800" kern="100" dirty="0">
              <a:effectLst/>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800"/>
              </a:spcAft>
              <a:tabLst>
                <a:tab pos="457200" algn="l"/>
              </a:tabLst>
            </a:pPr>
            <a:r>
              <a:rPr lang="en-ID" sz="2800" kern="100" dirty="0">
                <a:effectLst/>
                <a:latin typeface="Arial" panose="020B0604020202020204" pitchFamily="34" charset="0"/>
                <a:ea typeface="Calibri" panose="020F0502020204030204" pitchFamily="34" charset="0"/>
                <a:cs typeface="Arial" panose="020B0604020202020204" pitchFamily="34" charset="0"/>
              </a:rPr>
              <a:t>What are the cross-channel communication tactics that can be used to increase public awareness of </a:t>
            </a:r>
            <a:r>
              <a:rPr lang="en-ID" sz="2800" kern="100" dirty="0" err="1">
                <a:effectLst/>
                <a:latin typeface="Arial" panose="020B0604020202020204" pitchFamily="34" charset="0"/>
                <a:ea typeface="Calibri" panose="020F0502020204030204" pitchFamily="34" charset="0"/>
                <a:cs typeface="Arial" panose="020B0604020202020204" pitchFamily="34" charset="0"/>
              </a:rPr>
              <a:t>Lubuk</a:t>
            </a:r>
            <a:r>
              <a:rPr lang="en-ID" sz="2800" kern="100" dirty="0">
                <a:effectLst/>
                <a:latin typeface="Arial" panose="020B0604020202020204" pitchFamily="34" charset="0"/>
                <a:ea typeface="Calibri" panose="020F0502020204030204" pitchFamily="34" charset="0"/>
                <a:cs typeface="Arial" panose="020B0604020202020204" pitchFamily="34" charset="0"/>
              </a:rPr>
              <a:t> </a:t>
            </a:r>
            <a:r>
              <a:rPr lang="en-ID" sz="2800" kern="100" dirty="0" err="1">
                <a:effectLst/>
                <a:latin typeface="Arial" panose="020B0604020202020204" pitchFamily="34" charset="0"/>
                <a:ea typeface="Calibri" panose="020F0502020204030204" pitchFamily="34" charset="0"/>
                <a:cs typeface="Arial" panose="020B0604020202020204" pitchFamily="34" charset="0"/>
              </a:rPr>
              <a:t>Pakam</a:t>
            </a:r>
            <a:r>
              <a:rPr lang="en-ID" sz="2800" kern="100" dirty="0">
                <a:effectLst/>
                <a:latin typeface="Arial" panose="020B0604020202020204" pitchFamily="34" charset="0"/>
                <a:ea typeface="Calibri" panose="020F0502020204030204" pitchFamily="34" charset="0"/>
                <a:cs typeface="Arial" panose="020B0604020202020204" pitchFamily="34" charset="0"/>
              </a:rPr>
              <a:t> I-II Village on household waste management?</a:t>
            </a:r>
          </a:p>
          <a:p>
            <a:endParaRPr lang="en-US" dirty="0"/>
          </a:p>
        </p:txBody>
      </p:sp>
      <p:pic>
        <p:nvPicPr>
          <p:cNvPr id="22" name="Picture Placeholder 21" descr="Person in black skirt and white shirt holding some dandelions">
            <a:extLst>
              <a:ext uri="{FF2B5EF4-FFF2-40B4-BE49-F238E27FC236}">
                <a16:creationId xmlns:a16="http://schemas.microsoft.com/office/drawing/2014/main" id="{07415596-3C86-E792-A622-F817DB08D587}"/>
              </a:ext>
            </a:extLst>
          </p:cNvPr>
          <p:cNvPicPr>
            <a:picLocks noGrp="1" noChangeAspect="1"/>
          </p:cNvPicPr>
          <p:nvPr>
            <p:ph type="pic" idx="1"/>
          </p:nvPr>
        </p:nvPicPr>
        <p:blipFill rotWithShape="1">
          <a:blip r:embed="rId2" cstate="screen">
            <a:extLst>
              <a:ext uri="{28A0092B-C50C-407E-A947-70E740481C1C}">
                <a14:useLocalDpi xmlns:a14="http://schemas.microsoft.com/office/drawing/2010/main"/>
              </a:ext>
            </a:extLst>
          </a:blip>
          <a:srcRect t="24" b="24"/>
          <a:stretch/>
        </p:blipFill>
        <p:spPr/>
      </p:pic>
      <p:sp>
        <p:nvSpPr>
          <p:cNvPr id="2" name="Date Placeholder 1">
            <a:extLst>
              <a:ext uri="{FF2B5EF4-FFF2-40B4-BE49-F238E27FC236}">
                <a16:creationId xmlns:a16="http://schemas.microsoft.com/office/drawing/2014/main" id="{DA884D8B-635B-7402-1437-04A104C24B54}"/>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FAD9BE9C-B5EA-5DA0-9156-6E05D3882992}"/>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a:lstStyle/>
          <a:p>
            <a:fld id="{58FB4751-880F-D840-AAA9-3A15815CC996}" type="slidenum">
              <a:rPr lang="en-US" smtClean="0"/>
              <a:pPr/>
              <a:t>3</a:t>
            </a:fld>
            <a:endParaRPr lang="en-US" dirty="0"/>
          </a:p>
        </p:txBody>
      </p:sp>
    </p:spTree>
    <p:extLst>
      <p:ext uri="{BB962C8B-B14F-4D97-AF65-F5344CB8AC3E}">
        <p14:creationId xmlns:p14="http://schemas.microsoft.com/office/powerpoint/2010/main" val="343507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377AF6-2477-81EC-D1BC-43FD72DF18F6}"/>
              </a:ext>
            </a:extLst>
          </p:cNvPr>
          <p:cNvSpPr>
            <a:spLocks noGrp="1"/>
          </p:cNvSpPr>
          <p:nvPr>
            <p:ph type="title"/>
          </p:nvPr>
        </p:nvSpPr>
        <p:spPr>
          <a:xfrm>
            <a:off x="193964" y="249383"/>
            <a:ext cx="11568545" cy="6289962"/>
          </a:xfrm>
        </p:spPr>
        <p:txBody>
          <a:bodyPr/>
          <a:lstStyle/>
          <a:p>
            <a:pPr marL="457200">
              <a:lnSpc>
                <a:spcPct val="107000"/>
              </a:lnSpc>
              <a:spcAft>
                <a:spcPts val="800"/>
              </a:spcAft>
            </a:pPr>
            <a: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t>Previous research:</a:t>
            </a:r>
            <a:b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br>
            <a: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t>1.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Sistem</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Pengelolaan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Sampah</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Kecamatan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Lubuk</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Pakam-kabupaten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Deli Serdang (Nurul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Adhana</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&amp;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Bimastyaji</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Surya Ramadhan, n.d.)</a:t>
            </a:r>
            <a:b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br>
            <a: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t>2.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Pengelolaan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Bank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Sampah</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Induk</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Berseri</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di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Kecamatan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Lubuk</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Pakam</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(Br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Ginting</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et al., 2022)</a:t>
            </a:r>
            <a:b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br>
            <a: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t>3.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Penyuluhan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Hukum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dalam</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Penanganan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dan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Pengelolaan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Sampah</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bagi</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Masyarakat di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Kelurahan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Paluh</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Kemiri (Hukum et al., 2023)</a:t>
            </a:r>
            <a:b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br>
            <a: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t>4.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Hubungan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Sikap</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Ibu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dalam</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Pengelolaan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Sampah</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dengan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Volume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Sampah</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Organik</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di gang Pancasila(Panjaitan et al., 2020), </a:t>
            </a:r>
            <a:b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br>
            <a: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t>5.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Hubungan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Tingkat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Pengetahuan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dan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Sikap</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Ibu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Rumah</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Tangga</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terhadap</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Penggunaan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Kantong</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Plastik</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di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Kecamatan</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Lubuk</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Pakam</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a:t>
            </a:r>
            <a:r>
              <a:rPr lang="en-ID" sz="2800" dirty="0" err="1">
                <a:solidFill>
                  <a:schemeClr val="tx1"/>
                </a:solidFill>
                <a:effectLst/>
                <a:highlight>
                  <a:srgbClr val="F8F3F0"/>
                </a:highlight>
                <a:latin typeface="Times New Roman" panose="02020603050405020304" pitchFamily="18" charset="0"/>
                <a:ea typeface="Calibri" panose="020F0502020204030204" pitchFamily="34" charset="0"/>
              </a:rPr>
              <a:t>Auliani</a:t>
            </a:r>
            <a:r>
              <a:rPr lang="en-ID" sz="2800" dirty="0">
                <a:solidFill>
                  <a:schemeClr val="tx1"/>
                </a:solidFill>
                <a:effectLst/>
                <a:highlight>
                  <a:srgbClr val="F8F3F0"/>
                </a:highlight>
                <a:latin typeface="Times New Roman" panose="02020603050405020304" pitchFamily="18" charset="0"/>
                <a:ea typeface="Calibri" panose="020F0502020204030204" pitchFamily="34" charset="0"/>
              </a:rPr>
              <a:t> et al., 2023)</a:t>
            </a:r>
            <a:br>
              <a:rPr lang="en-ID" sz="2800" kern="100" dirty="0">
                <a:solidFill>
                  <a:schemeClr val="tx1"/>
                </a:solidFill>
                <a:effectLst/>
                <a:highlight>
                  <a:srgbClr val="F8F3F0"/>
                </a:highlight>
                <a:latin typeface="Calibri" panose="020F0502020204030204" pitchFamily="34" charset="0"/>
                <a:ea typeface="Calibri" panose="020F0502020204030204" pitchFamily="34" charset="0"/>
                <a:cs typeface="Times New Roman" panose="02020603050405020304" pitchFamily="18" charset="0"/>
              </a:rPr>
            </a:br>
            <a:endParaRPr lang="en-US" sz="2800" dirty="0">
              <a:solidFill>
                <a:schemeClr val="tx1"/>
              </a:solidFill>
              <a:highlight>
                <a:srgbClr val="F8F3F0"/>
              </a:highlight>
            </a:endParaRPr>
          </a:p>
        </p:txBody>
      </p:sp>
    </p:spTree>
    <p:extLst>
      <p:ext uri="{BB962C8B-B14F-4D97-AF65-F5344CB8AC3E}">
        <p14:creationId xmlns:p14="http://schemas.microsoft.com/office/powerpoint/2010/main" val="520000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D4ADC4-01B6-AA8C-9B56-49464B100BE3}"/>
              </a:ext>
            </a:extLst>
          </p:cNvPr>
          <p:cNvSpPr>
            <a:spLocks noGrp="1"/>
          </p:cNvSpPr>
          <p:nvPr>
            <p:ph type="title"/>
          </p:nvPr>
        </p:nvSpPr>
        <p:spPr>
          <a:xfrm>
            <a:off x="581890" y="318655"/>
            <a:ext cx="10509781" cy="1062089"/>
          </a:xfrm>
        </p:spPr>
        <p:txBody>
          <a:bodyPr/>
          <a:lstStyle/>
          <a:p>
            <a:pPr marL="457200">
              <a:lnSpc>
                <a:spcPct val="107000"/>
              </a:lnSpc>
              <a:spcAft>
                <a:spcPts val="800"/>
              </a:spcAft>
            </a:pPr>
            <a:r>
              <a:rPr lang="en-ID" sz="4800" kern="100" dirty="0">
                <a:effectLst/>
                <a:latin typeface="Calibri" panose="020F0502020204030204" pitchFamily="34" charset="0"/>
                <a:ea typeface="Calibri" panose="020F0502020204030204" pitchFamily="34" charset="0"/>
                <a:cs typeface="Times New Roman" panose="02020603050405020304" pitchFamily="18" charset="0"/>
              </a:rPr>
              <a:t>Theoretical studies</a:t>
            </a:r>
            <a:br>
              <a:rPr lang="en-ID" sz="4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9" name="Table 4">
            <a:extLst>
              <a:ext uri="{FF2B5EF4-FFF2-40B4-BE49-F238E27FC236}">
                <a16:creationId xmlns:a16="http://schemas.microsoft.com/office/drawing/2014/main" id="{599C0C9D-9A88-B612-EE50-DB2991538472}"/>
              </a:ext>
            </a:extLst>
          </p:cNvPr>
          <p:cNvGraphicFramePr>
            <a:graphicFrameLocks noGrp="1"/>
          </p:cNvGraphicFramePr>
          <p:nvPr>
            <p:ph idx="1"/>
            <p:extLst>
              <p:ext uri="{D42A27DB-BD31-4B8C-83A1-F6EECF244321}">
                <p14:modId xmlns:p14="http://schemas.microsoft.com/office/powerpoint/2010/main" val="369335994"/>
              </p:ext>
            </p:extLst>
          </p:nvPr>
        </p:nvGraphicFramePr>
        <p:xfrm>
          <a:off x="176784" y="0"/>
          <a:ext cx="11843974" cy="6464808"/>
        </p:xfrm>
        <a:graphic>
          <a:graphicData uri="http://schemas.openxmlformats.org/drawingml/2006/table">
            <a:tbl>
              <a:tblPr firstRow="1" bandRow="1">
                <a:tableStyleId>{5940675A-B579-460E-94D1-54222C63F5DA}</a:tableStyleId>
              </a:tblPr>
              <a:tblGrid>
                <a:gridCol w="11843974">
                  <a:extLst>
                    <a:ext uri="{9D8B030D-6E8A-4147-A177-3AD203B41FA5}">
                      <a16:colId xmlns:a16="http://schemas.microsoft.com/office/drawing/2014/main" val="1689330750"/>
                    </a:ext>
                  </a:extLst>
                </a:gridCol>
              </a:tblGrid>
              <a:tr h="6464808">
                <a:tc>
                  <a:txBody>
                    <a:bodyPr/>
                    <a:lstStyle/>
                    <a:p>
                      <a:pPr marL="457200" algn="just">
                        <a:lnSpc>
                          <a:spcPct val="107000"/>
                        </a:lnSpc>
                      </a:pPr>
                      <a:endParaRPr lang="en-ID"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endParaRPr lang="en-ID"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endParaRPr lang="en-ID"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Cross-channel</a:t>
                      </a:r>
                      <a:r>
                        <a:rPr lang="en-ID" sz="1600" i="1" kern="100" dirty="0">
                          <a:effectLst/>
                          <a:latin typeface="Calibri" panose="020F0502020204030204" pitchFamily="34" charset="0"/>
                          <a:ea typeface="Calibri" panose="020F0502020204030204" pitchFamily="34" charset="0"/>
                          <a:cs typeface="Times New Roman" panose="02020603050405020304" pitchFamily="18" charset="0"/>
                        </a:rPr>
                        <a:t> communication is</a:t>
                      </a: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 the use of two or more communication channels to convey the same message. Communication channels that can be used in cross-channel communication include television, radio, print media, digital media, and social media.</a:t>
                      </a:r>
                    </a:p>
                    <a:p>
                      <a:pPr marL="457200" algn="just">
                        <a:lnSpc>
                          <a:spcPct val="107000"/>
                        </a:lnSpc>
                        <a:spcAft>
                          <a:spcPts val="800"/>
                        </a:spcAft>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Cross-channel communication has several advantages compared to communication through one channel only. These advantages include:</a:t>
                      </a:r>
                    </a:p>
                    <a:p>
                      <a:pPr marL="342900" lvl="0" indent="-342900">
                        <a:lnSpc>
                          <a:spcPct val="107000"/>
                        </a:lnSpc>
                        <a:buFont typeface="+mj-lt"/>
                        <a:buAutoNum type="arabicPeriod"/>
                        <a:tabLst>
                          <a:tab pos="457200" algn="l"/>
                        </a:tabLst>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Reach a wider audience. </a:t>
                      </a:r>
                    </a:p>
                    <a:p>
                      <a:pPr marL="342900" lvl="0" indent="-342900">
                        <a:lnSpc>
                          <a:spcPct val="107000"/>
                        </a:lnSpc>
                        <a:buFont typeface="+mj-lt"/>
                        <a:buAutoNum type="arabicPeriod"/>
                        <a:tabLst>
                          <a:tab pos="457200" algn="l"/>
                        </a:tabLst>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Increase the effectiveness of messages. </a:t>
                      </a:r>
                    </a:p>
                    <a:p>
                      <a:pPr marL="342900" lvl="0" indent="-342900">
                        <a:lnSpc>
                          <a:spcPct val="107000"/>
                        </a:lnSpc>
                        <a:spcAft>
                          <a:spcPts val="800"/>
                        </a:spcAft>
                        <a:buFont typeface="+mj-lt"/>
                        <a:buAutoNum type="arabicPeriod"/>
                        <a:tabLst>
                          <a:tab pos="457200" algn="l"/>
                        </a:tabLst>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Improve cost efficiency. </a:t>
                      </a:r>
                    </a:p>
                    <a:p>
                      <a:pPr marL="457200">
                        <a:lnSpc>
                          <a:spcPct val="107000"/>
                        </a:lnSpc>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Public awareness of household waste management can be influenced by various factors, including:</a:t>
                      </a:r>
                    </a:p>
                    <a:p>
                      <a:pPr marL="457200">
                        <a:lnSpc>
                          <a:spcPct val="107000"/>
                        </a:lnSpc>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Public knowledge about household waste management</a:t>
                      </a:r>
                    </a:p>
                    <a:p>
                      <a:pPr marL="457200">
                        <a:lnSpc>
                          <a:spcPct val="107000"/>
                        </a:lnSpc>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Community attitudes towards household waste management</a:t>
                      </a:r>
                    </a:p>
                    <a:p>
                      <a:pPr marL="457200">
                        <a:lnSpc>
                          <a:spcPct val="107000"/>
                        </a:lnSpc>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Community </a:t>
                      </a:r>
                      <a:r>
                        <a:rPr lang="en-ID" sz="1600" kern="100" dirty="0" err="1">
                          <a:effectLst/>
                          <a:latin typeface="Calibri" panose="020F0502020204030204" pitchFamily="34" charset="0"/>
                          <a:ea typeface="Calibri" panose="020F0502020204030204" pitchFamily="34" charset="0"/>
                          <a:cs typeface="Times New Roman" panose="02020603050405020304" pitchFamily="18" charset="0"/>
                        </a:rPr>
                        <a:t>behavior</a:t>
                      </a: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 in household waste management.</a:t>
                      </a:r>
                    </a:p>
                    <a:p>
                      <a:pPr marL="457200">
                        <a:lnSpc>
                          <a:spcPct val="107000"/>
                        </a:lnSpc>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Household waste management is an activity carried out to deal with waste generated by households. Household waste management can be done in various ways, including:</a:t>
                      </a:r>
                    </a:p>
                    <a:p>
                      <a:pPr marL="342900" lvl="0" indent="-342900">
                        <a:lnSpc>
                          <a:spcPct val="107000"/>
                        </a:lnSpc>
                        <a:buFont typeface="+mj-lt"/>
                        <a:buAutoNum type="arabicPeriod"/>
                        <a:tabLst>
                          <a:tab pos="457200" algn="l"/>
                        </a:tabLst>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Garbage sorting.</a:t>
                      </a:r>
                    </a:p>
                    <a:p>
                      <a:pPr marL="342900" lvl="0" indent="-342900">
                        <a:lnSpc>
                          <a:spcPct val="107000"/>
                        </a:lnSpc>
                        <a:buFont typeface="+mj-lt"/>
                        <a:buAutoNum type="arabicPeriod"/>
                        <a:tabLst>
                          <a:tab pos="457200" algn="l"/>
                        </a:tabLst>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Garbage disposal</a:t>
                      </a:r>
                    </a:p>
                    <a:p>
                      <a:pPr marL="342900" lvl="0" indent="-342900">
                        <a:lnSpc>
                          <a:spcPct val="107000"/>
                        </a:lnSpc>
                        <a:spcAft>
                          <a:spcPts val="800"/>
                        </a:spcAft>
                        <a:buFont typeface="+mj-lt"/>
                        <a:buAutoNum type="arabicPeriod"/>
                        <a:tabLst>
                          <a:tab pos="457200" algn="l"/>
                        </a:tabLst>
                      </a:pPr>
                      <a:r>
                        <a:rPr lang="en-ID" sz="1600" kern="100" dirty="0">
                          <a:effectLst/>
                          <a:latin typeface="Calibri" panose="020F0502020204030204" pitchFamily="34" charset="0"/>
                          <a:ea typeface="Calibri" panose="020F0502020204030204" pitchFamily="34" charset="0"/>
                          <a:cs typeface="Times New Roman" panose="02020603050405020304" pitchFamily="18" charset="0"/>
                        </a:rPr>
                        <a:t>Waste utilization.</a:t>
                      </a:r>
                    </a:p>
                    <a:p>
                      <a:pPr marL="0" lvl="0" indent="0">
                        <a:lnSpc>
                          <a:spcPct val="107000"/>
                        </a:lnSpc>
                        <a:spcAft>
                          <a:spcPts val="800"/>
                        </a:spcAft>
                        <a:buFont typeface="+mj-lt"/>
                        <a:buNone/>
                        <a:tabLst>
                          <a:tab pos="457200" algn="l"/>
                        </a:tabLst>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79928716"/>
                  </a:ext>
                </a:extLst>
              </a:tr>
            </a:tbl>
          </a:graphicData>
        </a:graphic>
      </p:graphicFrame>
      <p:sp>
        <p:nvSpPr>
          <p:cNvPr id="4" name="Date Placeholder 3">
            <a:extLst>
              <a:ext uri="{FF2B5EF4-FFF2-40B4-BE49-F238E27FC236}">
                <a16:creationId xmlns:a16="http://schemas.microsoft.com/office/drawing/2014/main" id="{D74CC35A-169D-2E87-6515-5E6B9D8F47EF}"/>
              </a:ext>
            </a:extLst>
          </p:cNvPr>
          <p:cNvSpPr>
            <a:spLocks noGrp="1"/>
          </p:cNvSpPr>
          <p:nvPr>
            <p:ph type="dt" sz="half" idx="10"/>
          </p:nvPr>
        </p:nvSpPr>
        <p:spPr/>
        <p:txBody>
          <a:bodyPr/>
          <a:lstStyle/>
          <a:p>
            <a:r>
              <a:rPr lang="en-US" dirty="0"/>
              <a:t>20XX</a:t>
            </a:r>
          </a:p>
        </p:txBody>
      </p:sp>
      <p:sp>
        <p:nvSpPr>
          <p:cNvPr id="6" name="Footer Placeholder 5">
            <a:extLst>
              <a:ext uri="{FF2B5EF4-FFF2-40B4-BE49-F238E27FC236}">
                <a16:creationId xmlns:a16="http://schemas.microsoft.com/office/drawing/2014/main" id="{8F9C73CF-CD73-39D0-D208-17D75BEB817B}"/>
              </a:ext>
            </a:extLst>
          </p:cNvPr>
          <p:cNvSpPr>
            <a:spLocks noGrp="1"/>
          </p:cNvSpPr>
          <p:nvPr>
            <p:ph type="ftr" sz="quarter" idx="11"/>
          </p:nvPr>
        </p:nvSpPr>
        <p:spPr/>
        <p:txBody>
          <a:bodyPr/>
          <a:lstStyle/>
          <a:p>
            <a:r>
              <a:rPr lang="en-US" dirty="0"/>
              <a:t>presentation title</a:t>
            </a:r>
          </a:p>
        </p:txBody>
      </p:sp>
      <p:sp>
        <p:nvSpPr>
          <p:cNvPr id="8" name="Slide Number Placeholder 7">
            <a:extLst>
              <a:ext uri="{FF2B5EF4-FFF2-40B4-BE49-F238E27FC236}">
                <a16:creationId xmlns:a16="http://schemas.microsoft.com/office/drawing/2014/main" id="{4F0540EB-6A4B-28A8-564F-BC45DFDE0883}"/>
              </a:ext>
            </a:extLst>
          </p:cNvPr>
          <p:cNvSpPr>
            <a:spLocks noGrp="1"/>
          </p:cNvSpPr>
          <p:nvPr>
            <p:ph type="sldNum" sz="quarter" idx="12"/>
          </p:nvPr>
        </p:nvSpPr>
        <p:spPr/>
        <p:txBody>
          <a:bodyPr/>
          <a:lstStyle/>
          <a:p>
            <a:fld id="{58FB4751-880F-D840-AAA9-3A15815CC996}" type="slidenum">
              <a:rPr lang="en-US" smtClean="0"/>
              <a:t>5</a:t>
            </a:fld>
            <a:endParaRPr lang="en-US" dirty="0"/>
          </a:p>
        </p:txBody>
      </p:sp>
    </p:spTree>
    <p:extLst>
      <p:ext uri="{BB962C8B-B14F-4D97-AF65-F5344CB8AC3E}">
        <p14:creationId xmlns:p14="http://schemas.microsoft.com/office/powerpoint/2010/main" val="275285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F5768EFB-B317-47EA-C969-D365EB136882}"/>
              </a:ext>
            </a:extLst>
          </p:cNvPr>
          <p:cNvSpPr>
            <a:spLocks noGrp="1"/>
          </p:cNvSpPr>
          <p:nvPr>
            <p:ph type="title"/>
          </p:nvPr>
        </p:nvSpPr>
        <p:spPr>
          <a:xfrm>
            <a:off x="838200" y="82297"/>
            <a:ext cx="10009909" cy="735121"/>
          </a:xfrm>
        </p:spPr>
        <p:txBody>
          <a:bodyPr/>
          <a:lstStyle/>
          <a:p>
            <a:pPr>
              <a:lnSpc>
                <a:spcPct val="107000"/>
              </a:lnSpc>
              <a:spcAft>
                <a:spcPts val="800"/>
              </a:spcAft>
            </a:pPr>
            <a:r>
              <a:rPr lang="en-ID" kern="100" dirty="0">
                <a:effectLst/>
                <a:latin typeface="Calibri" panose="020F0502020204030204" pitchFamily="34" charset="0"/>
                <a:ea typeface="Calibri" panose="020F0502020204030204" pitchFamily="34" charset="0"/>
                <a:cs typeface="Times New Roman" panose="02020603050405020304" pitchFamily="18" charset="0"/>
              </a:rPr>
              <a:t>Results and Discussion</a:t>
            </a:r>
          </a:p>
        </p:txBody>
      </p:sp>
      <p:sp>
        <p:nvSpPr>
          <p:cNvPr id="16" name="Text Placeholder 15">
            <a:extLst>
              <a:ext uri="{FF2B5EF4-FFF2-40B4-BE49-F238E27FC236}">
                <a16:creationId xmlns:a16="http://schemas.microsoft.com/office/drawing/2014/main" id="{BB801EE7-C3C0-5B30-EB9B-2C995032EE99}"/>
              </a:ext>
            </a:extLst>
          </p:cNvPr>
          <p:cNvSpPr>
            <a:spLocks noGrp="1"/>
          </p:cNvSpPr>
          <p:nvPr>
            <p:ph type="body" sz="quarter" idx="13"/>
          </p:nvPr>
        </p:nvSpPr>
        <p:spPr>
          <a:xfrm>
            <a:off x="365760" y="678872"/>
            <a:ext cx="11012284" cy="5527963"/>
          </a:xfrm>
        </p:spPr>
        <p:txBody>
          <a:bodyPr>
            <a:noAutofit/>
          </a:bodyPr>
          <a:lstStyle/>
          <a:p>
            <a:pPr algn="just">
              <a:lnSpc>
                <a:spcPct val="107000"/>
              </a:lnSpc>
              <a:spcAft>
                <a:spcPts val="800"/>
              </a:spcAft>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The results showed that the use of cross-channel communication tactics to increase public awareness of </a:t>
            </a:r>
            <a:r>
              <a:rPr lang="en-ID" sz="1800" kern="100" dirty="0" err="1">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Lubuk</a:t>
            </a: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 </a:t>
            </a:r>
            <a:r>
              <a:rPr lang="en-ID" sz="1800" kern="100" dirty="0" err="1">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Pakam</a:t>
            </a: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 I-II Village on household waste management showed positive results. </a:t>
            </a:r>
          </a:p>
          <a:p>
            <a:pPr algn="just">
              <a:lnSpc>
                <a:spcPct val="107000"/>
              </a:lnSpc>
              <a:spcAft>
                <a:spcPts val="800"/>
              </a:spcAft>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The increase in public awareness is driven by several factors, namely:</a:t>
            </a:r>
          </a:p>
          <a:p>
            <a:pPr marL="742950" lvl="1" indent="-285750" algn="just">
              <a:lnSpc>
                <a:spcPct val="107000"/>
              </a:lnSpc>
              <a:buFont typeface="+mj-lt"/>
              <a:buAutoNum type="arabicPeriod"/>
              <a:tabLst>
                <a:tab pos="914400" algn="l"/>
              </a:tabLst>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Availability of comprehensive and relevant information.</a:t>
            </a:r>
          </a:p>
          <a:p>
            <a:pPr marL="742950" lvl="1" indent="-285750" algn="just">
              <a:lnSpc>
                <a:spcPct val="107000"/>
              </a:lnSpc>
              <a:buFont typeface="+mj-lt"/>
              <a:buAutoNum type="arabicPeriod"/>
              <a:tabLst>
                <a:tab pos="914400" algn="l"/>
              </a:tabLst>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Delivery of interesting and easy-to-understand information</a:t>
            </a:r>
          </a:p>
          <a:p>
            <a:pPr marL="742950" lvl="1" indent="-285750" algn="just">
              <a:lnSpc>
                <a:spcPct val="107000"/>
              </a:lnSpc>
              <a:buFont typeface="+mj-lt"/>
              <a:buAutoNum type="arabicPeriod"/>
              <a:tabLst>
                <a:tab pos="914400" algn="l"/>
              </a:tabLst>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Equitable dissemination of information</a:t>
            </a:r>
          </a:p>
          <a:p>
            <a:pPr marL="270510" algn="just">
              <a:lnSpc>
                <a:spcPct val="107000"/>
              </a:lnSpc>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 </a:t>
            </a:r>
          </a:p>
          <a:p>
            <a:pPr marL="270510" algn="just">
              <a:lnSpc>
                <a:spcPct val="107000"/>
              </a:lnSpc>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Discussion</a:t>
            </a:r>
          </a:p>
          <a:p>
            <a:pPr marL="270510" algn="just">
              <a:lnSpc>
                <a:spcPct val="107000"/>
              </a:lnSpc>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Cross-channel communication tactics are one of the effective communication strategies to increase public awareness because the information conveyed can reach a wider and deeper community.</a:t>
            </a:r>
          </a:p>
          <a:p>
            <a:pPr marL="270510" algn="just">
              <a:lnSpc>
                <a:spcPct val="107000"/>
              </a:lnSpc>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In this study, cross-channel communication tactics applied include:</a:t>
            </a:r>
          </a:p>
          <a:p>
            <a:pPr marL="342900" lvl="0" indent="-342900" algn="just">
              <a:lnSpc>
                <a:spcPct val="107000"/>
              </a:lnSpc>
              <a:buFont typeface="+mj-lt"/>
              <a:buAutoNum type="arabicPeriod"/>
              <a:tabLst>
                <a:tab pos="457200" algn="l"/>
              </a:tabLst>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Mass communication in the form of banner installation and brochure distribution.</a:t>
            </a:r>
          </a:p>
          <a:p>
            <a:pPr marL="342900" lvl="0" indent="-342900" algn="just">
              <a:lnSpc>
                <a:spcPct val="107000"/>
              </a:lnSpc>
              <a:spcAft>
                <a:spcPts val="800"/>
              </a:spcAft>
              <a:buFont typeface="+mj-lt"/>
              <a:buAutoNum type="arabicPeriod"/>
              <a:tabLst>
                <a:tab pos="457200" algn="l"/>
              </a:tabLst>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Personal communication in the form of door-to-door </a:t>
            </a:r>
            <a:r>
              <a:rPr lang="en-ID" sz="1800" kern="100" dirty="0" err="1">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counseling</a:t>
            </a: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a:t>
            </a:r>
          </a:p>
          <a:p>
            <a:pPr marL="228600" algn="just">
              <a:lnSpc>
                <a:spcPct val="107000"/>
              </a:lnSpc>
              <a:spcAft>
                <a:spcPts val="800"/>
              </a:spcAft>
            </a:pP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The selection of the right communication channel is crucial to the success of a communication campaign. In this study, the selection of communication channels was based on the characteristics of the people of </a:t>
            </a:r>
            <a:r>
              <a:rPr lang="en-ID" sz="1800" kern="100" dirty="0" err="1">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Lubuk</a:t>
            </a: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 </a:t>
            </a:r>
            <a:r>
              <a:rPr lang="en-ID" sz="1800" kern="100" dirty="0" err="1">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Pakam</a:t>
            </a:r>
            <a:r>
              <a:rPr lang="en-ID" sz="1800" kern="100" dirty="0">
                <a:effectLst/>
                <a:highlight>
                  <a:srgbClr val="FFF4ED"/>
                </a:highlight>
                <a:latin typeface="Calibri" panose="020F0502020204030204" pitchFamily="34" charset="0"/>
                <a:ea typeface="Calibri" panose="020F0502020204030204" pitchFamily="34" charset="0"/>
                <a:cs typeface="Times New Roman" panose="02020603050405020304" pitchFamily="18" charset="0"/>
              </a:rPr>
              <a:t> I-II Village. People in these villages have varying levels of education, so various communication channels are needed to reach them.</a:t>
            </a:r>
          </a:p>
          <a:p>
            <a:pPr>
              <a:lnSpc>
                <a:spcPct val="107000"/>
              </a:lnSpc>
              <a:spcAft>
                <a:spcPts val="800"/>
              </a:spcAft>
            </a:pPr>
            <a:endParaRPr lang="en-US" sz="1600" dirty="0"/>
          </a:p>
        </p:txBody>
      </p:sp>
      <p:sp>
        <p:nvSpPr>
          <p:cNvPr id="2" name="Date Placeholder 1">
            <a:extLst>
              <a:ext uri="{FF2B5EF4-FFF2-40B4-BE49-F238E27FC236}">
                <a16:creationId xmlns:a16="http://schemas.microsoft.com/office/drawing/2014/main" id="{E9350B43-2FC6-DBFA-2920-C8265C1C6A48}"/>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B1EFDBE1-8C88-4D39-6BA3-537373DFA091}"/>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a:lstStyle/>
          <a:p>
            <a:fld id="{58FB4751-880F-D840-AAA9-3A15815CC996}" type="slidenum">
              <a:rPr lang="en-US" smtClean="0"/>
              <a:t>6</a:t>
            </a:fld>
            <a:endParaRPr lang="en-US" dirty="0"/>
          </a:p>
        </p:txBody>
      </p:sp>
    </p:spTree>
    <p:extLst>
      <p:ext uri="{BB962C8B-B14F-4D97-AF65-F5344CB8AC3E}">
        <p14:creationId xmlns:p14="http://schemas.microsoft.com/office/powerpoint/2010/main" val="1096717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38" name="Title 37">
            <a:extLst>
              <a:ext uri="{FF2B5EF4-FFF2-40B4-BE49-F238E27FC236}">
                <a16:creationId xmlns:a16="http://schemas.microsoft.com/office/drawing/2014/main" id="{BE14C3C8-CE39-133E-31F8-E2A69DFA914D}"/>
              </a:ext>
            </a:extLst>
          </p:cNvPr>
          <p:cNvSpPr>
            <a:spLocks noGrp="1"/>
          </p:cNvSpPr>
          <p:nvPr>
            <p:ph type="title"/>
          </p:nvPr>
        </p:nvSpPr>
        <p:spPr>
          <a:xfrm>
            <a:off x="804118" y="82295"/>
            <a:ext cx="10625882" cy="6027559"/>
          </a:xfrm>
        </p:spPr>
        <p:txBody>
          <a:bodyPr/>
          <a:lstStyle/>
          <a:p>
            <a:pPr>
              <a:lnSpc>
                <a:spcPct val="107000"/>
              </a:lnSpc>
              <a:spcAft>
                <a:spcPts val="800"/>
              </a:spcAft>
            </a:pP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r>
              <a:rPr lang="en-ID" sz="2800" kern="100" dirty="0">
                <a:effectLst/>
                <a:latin typeface="Arial" panose="020B0604020202020204" pitchFamily="34" charset="0"/>
                <a:ea typeface="Calibri" panose="020F0502020204030204" pitchFamily="34" charset="0"/>
                <a:cs typeface="Arial" panose="020B0604020202020204" pitchFamily="34" charset="0"/>
              </a:rPr>
              <a:t>Advice and conclusion</a:t>
            </a:r>
            <a:br>
              <a:rPr lang="en-ID" sz="2800" kern="100" dirty="0">
                <a:effectLst/>
                <a:latin typeface="Arial" panose="020B0604020202020204" pitchFamily="34" charset="0"/>
                <a:ea typeface="Calibri" panose="020F0502020204030204" pitchFamily="34" charset="0"/>
                <a:cs typeface="Arial" panose="020B0604020202020204" pitchFamily="34" charset="0"/>
              </a:rPr>
            </a:br>
            <a:r>
              <a:rPr lang="en-ID" sz="2800" b="1" u="sng" kern="100" dirty="0">
                <a:effectLst/>
                <a:latin typeface="Arial" panose="020B0604020202020204" pitchFamily="34" charset="0"/>
                <a:ea typeface="Calibri" panose="020F0502020204030204" pitchFamily="34" charset="0"/>
                <a:cs typeface="Arial" panose="020B0604020202020204" pitchFamily="34" charset="0"/>
              </a:rPr>
              <a:t>advice</a:t>
            </a:r>
            <a:br>
              <a:rPr lang="en-ID" sz="2800" kern="100" dirty="0">
                <a:effectLst/>
                <a:latin typeface="Arial" panose="020B0604020202020204" pitchFamily="34" charset="0"/>
                <a:ea typeface="Calibri" panose="020F0502020204030204" pitchFamily="34" charset="0"/>
                <a:cs typeface="Arial" panose="020B0604020202020204" pitchFamily="34" charset="0"/>
              </a:rPr>
            </a:br>
            <a:r>
              <a:rPr lang="en-ID" sz="2400" kern="100" dirty="0">
                <a:effectLst/>
                <a:latin typeface="Arial" panose="020B0604020202020204" pitchFamily="34" charset="0"/>
                <a:ea typeface="Calibri" panose="020F0502020204030204" pitchFamily="34" charset="0"/>
                <a:cs typeface="Arial" panose="020B0604020202020204" pitchFamily="34" charset="0"/>
              </a:rPr>
              <a:t>To improve the effectiveness of cross-channel communication tactics in raising public awareness of household waste management:</a:t>
            </a:r>
            <a:br>
              <a:rPr lang="en-ID" sz="2400" kern="100" dirty="0">
                <a:effectLst/>
                <a:latin typeface="Arial" panose="020B0604020202020204" pitchFamily="34" charset="0"/>
                <a:ea typeface="Calibri" panose="020F0502020204030204" pitchFamily="34" charset="0"/>
                <a:cs typeface="Arial" panose="020B0604020202020204" pitchFamily="34" charset="0"/>
              </a:rPr>
            </a:br>
            <a:r>
              <a:rPr lang="en-ID" sz="2400" kern="100" dirty="0">
                <a:effectLst/>
                <a:latin typeface="Arial" panose="020B0604020202020204" pitchFamily="34" charset="0"/>
                <a:ea typeface="Calibri" panose="020F0502020204030204" pitchFamily="34" charset="0"/>
                <a:cs typeface="Arial" panose="020B0604020202020204" pitchFamily="34" charset="0"/>
              </a:rPr>
              <a:t>1. Use the right communication channels</a:t>
            </a:r>
            <a:br>
              <a:rPr lang="en-ID" sz="2400" kern="100" dirty="0">
                <a:effectLst/>
                <a:latin typeface="Arial" panose="020B0604020202020204" pitchFamily="34" charset="0"/>
                <a:ea typeface="Calibri" panose="020F0502020204030204" pitchFamily="34" charset="0"/>
                <a:cs typeface="Arial" panose="020B0604020202020204" pitchFamily="34" charset="0"/>
              </a:rPr>
            </a:br>
            <a:r>
              <a:rPr lang="en-ID" sz="2400" kern="100" dirty="0">
                <a:effectLst/>
                <a:latin typeface="Arial" panose="020B0604020202020204" pitchFamily="34" charset="0"/>
                <a:ea typeface="Calibri" panose="020F0502020204030204" pitchFamily="34" charset="0"/>
                <a:cs typeface="Arial" panose="020B0604020202020204" pitchFamily="34" charset="0"/>
              </a:rPr>
              <a:t>2. Make the message interesting and easy to understand</a:t>
            </a:r>
            <a:br>
              <a:rPr lang="en-ID" sz="2400" kern="100" dirty="0">
                <a:effectLst/>
                <a:latin typeface="Arial" panose="020B0604020202020204" pitchFamily="34" charset="0"/>
                <a:ea typeface="Calibri" panose="020F0502020204030204" pitchFamily="34" charset="0"/>
                <a:cs typeface="Arial" panose="020B0604020202020204" pitchFamily="34" charset="0"/>
              </a:rPr>
            </a:br>
            <a:r>
              <a:rPr lang="en-ID" sz="2400" kern="100" dirty="0">
                <a:effectLst/>
                <a:latin typeface="Arial" panose="020B0604020202020204" pitchFamily="34" charset="0"/>
                <a:ea typeface="Calibri" panose="020F0502020204030204" pitchFamily="34" charset="0"/>
                <a:cs typeface="Arial" panose="020B0604020202020204" pitchFamily="34" charset="0"/>
              </a:rPr>
              <a:t>3. Conduct periodic evaluations</a:t>
            </a:r>
            <a:br>
              <a:rPr lang="en-ID" sz="2400" kern="100" dirty="0">
                <a:effectLst/>
                <a:latin typeface="Arial" panose="020B0604020202020204" pitchFamily="34" charset="0"/>
                <a:ea typeface="Calibri" panose="020F0502020204030204" pitchFamily="34" charset="0"/>
                <a:cs typeface="Arial" panose="020B0604020202020204" pitchFamily="34" charset="0"/>
              </a:rPr>
            </a:br>
            <a:r>
              <a:rPr lang="en-ID" sz="2400" b="1" u="sng" kern="100" dirty="0">
                <a:effectLst/>
                <a:latin typeface="Arial" panose="020B0604020202020204" pitchFamily="34" charset="0"/>
                <a:ea typeface="Calibri" panose="020F0502020204030204" pitchFamily="34" charset="0"/>
                <a:cs typeface="Arial" panose="020B0604020202020204" pitchFamily="34" charset="0"/>
              </a:rPr>
              <a:t>Conclusion</a:t>
            </a:r>
            <a:br>
              <a:rPr lang="en-ID" sz="2400" kern="100" dirty="0">
                <a:effectLst/>
                <a:latin typeface="Arial" panose="020B0604020202020204" pitchFamily="34" charset="0"/>
                <a:ea typeface="Calibri" panose="020F0502020204030204" pitchFamily="34" charset="0"/>
                <a:cs typeface="Arial" panose="020B0604020202020204" pitchFamily="34" charset="0"/>
              </a:rPr>
            </a:br>
            <a:r>
              <a:rPr lang="en-ID" sz="2400" kern="100" dirty="0">
                <a:effectLst/>
                <a:latin typeface="Arial" panose="020B0604020202020204" pitchFamily="34" charset="0"/>
                <a:ea typeface="Calibri" panose="020F0502020204030204" pitchFamily="34" charset="0"/>
                <a:cs typeface="Arial" panose="020B0604020202020204" pitchFamily="34" charset="0"/>
              </a:rPr>
              <a:t>Based on the results of research that has been conducted, it can be concluded that cross-channel communication tactics can effectively increase public awareness of </a:t>
            </a:r>
            <a:r>
              <a:rPr lang="en-ID" sz="2400" kern="100" dirty="0" err="1">
                <a:effectLst/>
                <a:latin typeface="Arial" panose="020B0604020202020204" pitchFamily="34" charset="0"/>
                <a:ea typeface="Calibri" panose="020F0502020204030204" pitchFamily="34" charset="0"/>
                <a:cs typeface="Arial" panose="020B0604020202020204" pitchFamily="34" charset="0"/>
              </a:rPr>
              <a:t>Lubuk</a:t>
            </a:r>
            <a:r>
              <a:rPr lang="en-ID" sz="2400" kern="100" dirty="0">
                <a:effectLst/>
                <a:latin typeface="Arial" panose="020B0604020202020204" pitchFamily="34" charset="0"/>
                <a:ea typeface="Calibri" panose="020F0502020204030204" pitchFamily="34" charset="0"/>
                <a:cs typeface="Arial" panose="020B0604020202020204" pitchFamily="34" charset="0"/>
              </a:rPr>
              <a:t> </a:t>
            </a:r>
            <a:r>
              <a:rPr lang="en-ID" sz="2400" kern="100" dirty="0" err="1">
                <a:effectLst/>
                <a:latin typeface="Arial" panose="020B0604020202020204" pitchFamily="34" charset="0"/>
                <a:ea typeface="Calibri" panose="020F0502020204030204" pitchFamily="34" charset="0"/>
                <a:cs typeface="Arial" panose="020B0604020202020204" pitchFamily="34" charset="0"/>
              </a:rPr>
              <a:t>Pakam</a:t>
            </a:r>
            <a:r>
              <a:rPr lang="en-ID" sz="2400" kern="100" dirty="0">
                <a:effectLst/>
                <a:latin typeface="Arial" panose="020B0604020202020204" pitchFamily="34" charset="0"/>
                <a:ea typeface="Calibri" panose="020F0502020204030204" pitchFamily="34" charset="0"/>
                <a:cs typeface="Arial" panose="020B0604020202020204" pitchFamily="34" charset="0"/>
              </a:rPr>
              <a:t> I-II Village on household waste management. This is shown by increasing public knowledge about waste management, increasing community </a:t>
            </a:r>
            <a:r>
              <a:rPr lang="en-ID" sz="2400" kern="100" dirty="0" err="1">
                <a:effectLst/>
                <a:latin typeface="Arial" panose="020B0604020202020204" pitchFamily="34" charset="0"/>
                <a:ea typeface="Calibri" panose="020F0502020204030204" pitchFamily="34" charset="0"/>
                <a:cs typeface="Arial" panose="020B0604020202020204" pitchFamily="34" charset="0"/>
              </a:rPr>
              <a:t>behavior</a:t>
            </a:r>
            <a:r>
              <a:rPr lang="en-ID" sz="2400" kern="100" dirty="0">
                <a:effectLst/>
                <a:latin typeface="Arial" panose="020B0604020202020204" pitchFamily="34" charset="0"/>
                <a:ea typeface="Calibri" panose="020F0502020204030204" pitchFamily="34" charset="0"/>
                <a:cs typeface="Arial" panose="020B0604020202020204" pitchFamily="34" charset="0"/>
              </a:rPr>
              <a:t> in managing waste, and decreasing levels of environmental pollution due to waste.</a:t>
            </a:r>
            <a:br>
              <a:rPr lang="en-ID" sz="2400" kern="100" dirty="0">
                <a:effectLst/>
                <a:latin typeface="Arial" panose="020B0604020202020204" pitchFamily="34" charset="0"/>
                <a:ea typeface="Calibri" panose="020F0502020204030204" pitchFamily="34" charset="0"/>
                <a:cs typeface="Arial" panose="020B0604020202020204" pitchFamily="34" charset="0"/>
              </a:rPr>
            </a:br>
            <a:br>
              <a:rPr lang="en-ID" sz="2400" kern="100" dirty="0">
                <a:effectLst/>
                <a:latin typeface="Arial" panose="020B0604020202020204" pitchFamily="34" charset="0"/>
                <a:ea typeface="Calibri" panose="020F0502020204030204" pitchFamily="34" charset="0"/>
                <a:cs typeface="Arial" panose="020B0604020202020204" pitchFamily="34" charset="0"/>
              </a:rPr>
            </a:br>
            <a:br>
              <a:rPr lang="en-ID" sz="2400" kern="100" dirty="0">
                <a:effectLst/>
                <a:latin typeface="Arial" panose="020B0604020202020204" pitchFamily="34" charset="0"/>
                <a:ea typeface="Calibri" panose="020F0502020204030204" pitchFamily="34" charset="0"/>
                <a:cs typeface="Arial" panose="020B0604020202020204" pitchFamily="34"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2400" kern="100" dirty="0">
                <a:effectLst/>
                <a:latin typeface="Calibri" panose="020F0502020204030204" pitchFamily="34" charset="0"/>
                <a:ea typeface="Calibri" panose="020F0502020204030204" pitchFamily="34" charset="0"/>
                <a:cs typeface="Times New Roman" panose="02020603050405020304" pitchFamily="18" charset="0"/>
              </a:rPr>
            </a:br>
            <a:br>
              <a:rPr lang="en-ID" sz="4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27" name="Text Placeholder 26">
            <a:extLst>
              <a:ext uri="{FF2B5EF4-FFF2-40B4-BE49-F238E27FC236}">
                <a16:creationId xmlns:a16="http://schemas.microsoft.com/office/drawing/2014/main" id="{00C27F86-4C80-C4F3-6CE8-D40C84F64932}"/>
              </a:ext>
            </a:extLst>
          </p:cNvPr>
          <p:cNvSpPr>
            <a:spLocks noGrp="1"/>
          </p:cNvSpPr>
          <p:nvPr>
            <p:ph type="body" sz="quarter" idx="18"/>
          </p:nvPr>
        </p:nvSpPr>
        <p:spPr/>
        <p:txBody>
          <a:bodyPr/>
          <a:lstStyle/>
          <a:p>
            <a:r>
              <a:rPr lang="en-US" dirty="0"/>
              <a:t>​</a:t>
            </a:r>
          </a:p>
        </p:txBody>
      </p:sp>
      <p:sp>
        <p:nvSpPr>
          <p:cNvPr id="28" name="Text Placeholder 27">
            <a:extLst>
              <a:ext uri="{FF2B5EF4-FFF2-40B4-BE49-F238E27FC236}">
                <a16:creationId xmlns:a16="http://schemas.microsoft.com/office/drawing/2014/main" id="{437F270A-5AE8-3D7C-4649-C8CE5C3BBE73}"/>
              </a:ext>
            </a:extLst>
          </p:cNvPr>
          <p:cNvSpPr>
            <a:spLocks noGrp="1"/>
          </p:cNvSpPr>
          <p:nvPr>
            <p:ph type="body" sz="quarter" idx="19"/>
          </p:nvPr>
        </p:nvSpPr>
        <p:spPr/>
        <p:txBody>
          <a:bodyPr/>
          <a:lstStyle/>
          <a:p>
            <a:r>
              <a:rPr lang="en-US" dirty="0"/>
              <a:t>​</a:t>
            </a:r>
          </a:p>
        </p:txBody>
      </p:sp>
      <p:sp>
        <p:nvSpPr>
          <p:cNvPr id="2" name="Date Placeholder 1">
            <a:extLst>
              <a:ext uri="{FF2B5EF4-FFF2-40B4-BE49-F238E27FC236}">
                <a16:creationId xmlns:a16="http://schemas.microsoft.com/office/drawing/2014/main" id="{EB170A85-84B6-5E89-7F16-4811AE5FD44B}"/>
              </a:ext>
            </a:extLst>
          </p:cNvPr>
          <p:cNvSpPr>
            <a:spLocks noGrp="1"/>
          </p:cNvSpPr>
          <p:nvPr>
            <p:ph type="dt" sz="half" idx="10"/>
          </p:nvPr>
        </p:nvSpPr>
        <p:spPr/>
        <p:txBody>
          <a:bodyPr/>
          <a:lstStyle/>
          <a:p>
            <a:r>
              <a:rPr lang="en-US" dirty="0"/>
              <a:t>20XX</a:t>
            </a:r>
          </a:p>
        </p:txBody>
      </p:sp>
      <p:sp>
        <p:nvSpPr>
          <p:cNvPr id="3" name="Footer Placeholder 2">
            <a:extLst>
              <a:ext uri="{FF2B5EF4-FFF2-40B4-BE49-F238E27FC236}">
                <a16:creationId xmlns:a16="http://schemas.microsoft.com/office/drawing/2014/main" id="{A29B6800-D0C2-8D9D-7F2C-5D0E41F51909}"/>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9099A4E0-99CC-34E8-536B-35867E7C5AF2}"/>
              </a:ext>
            </a:extLst>
          </p:cNvPr>
          <p:cNvSpPr>
            <a:spLocks noGrp="1"/>
          </p:cNvSpPr>
          <p:nvPr>
            <p:ph type="sldNum" sz="quarter" idx="12"/>
          </p:nvPr>
        </p:nvSpPr>
        <p:spPr/>
        <p:txBody>
          <a:bodyPr/>
          <a:lstStyle/>
          <a:p>
            <a:fld id="{58FB4751-880F-D840-AAA9-3A15815CC996}" type="slidenum">
              <a:rPr lang="en-US" smtClean="0"/>
              <a:t>7</a:t>
            </a:fld>
            <a:endParaRPr lang="en-US" dirty="0"/>
          </a:p>
        </p:txBody>
      </p:sp>
    </p:spTree>
    <p:extLst>
      <p:ext uri="{BB962C8B-B14F-4D97-AF65-F5344CB8AC3E}">
        <p14:creationId xmlns:p14="http://schemas.microsoft.com/office/powerpoint/2010/main" val="1002104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68" name="TextBox 67">
            <a:extLst>
              <a:ext uri="{FF2B5EF4-FFF2-40B4-BE49-F238E27FC236}">
                <a16:creationId xmlns:a16="http://schemas.microsoft.com/office/drawing/2014/main" id="{C3C4B3C2-387C-739B-C220-05B2E63C4A96}"/>
              </a:ext>
            </a:extLst>
          </p:cNvPr>
          <p:cNvSpPr txBox="1"/>
          <p:nvPr/>
        </p:nvSpPr>
        <p:spPr>
          <a:xfrm>
            <a:off x="2798619" y="1593273"/>
            <a:ext cx="5957454" cy="1036438"/>
          </a:xfrm>
          <a:prstGeom prst="rect">
            <a:avLst/>
          </a:prstGeom>
          <a:noFill/>
        </p:spPr>
        <p:txBody>
          <a:bodyPr wrap="square">
            <a:spAutoFit/>
          </a:bodyPr>
          <a:lstStyle/>
          <a:p>
            <a:pPr>
              <a:lnSpc>
                <a:spcPct val="107000"/>
              </a:lnSpc>
              <a:spcAft>
                <a:spcPts val="800"/>
              </a:spcAft>
            </a:pPr>
            <a:r>
              <a:rPr lang="en-ID" sz="6000" kern="100" dirty="0">
                <a:effectLst/>
                <a:latin typeface="Calibri" panose="020F0502020204030204" pitchFamily="34" charset="0"/>
                <a:ea typeface="Calibri" panose="020F0502020204030204" pitchFamily="34" charset="0"/>
                <a:cs typeface="Times New Roman" panose="02020603050405020304" pitchFamily="18" charset="0"/>
              </a:rPr>
              <a:t>	Thank you</a:t>
            </a:r>
          </a:p>
        </p:txBody>
      </p:sp>
    </p:spTree>
    <p:extLst>
      <p:ext uri="{BB962C8B-B14F-4D97-AF65-F5344CB8AC3E}">
        <p14:creationId xmlns:p14="http://schemas.microsoft.com/office/powerpoint/2010/main" val="1445010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96D4E-8B4F-62B8-F551-56379B923E78}"/>
              </a:ext>
            </a:extLst>
          </p:cNvPr>
          <p:cNvSpPr>
            <a:spLocks noGrp="1"/>
          </p:cNvSpPr>
          <p:nvPr>
            <p:ph type="ctrTitle"/>
          </p:nvPr>
        </p:nvSpPr>
        <p:spPr/>
        <p:txBody>
          <a:bodyPr/>
          <a:lstStyle/>
          <a:p>
            <a:r>
              <a:rPr lang="en-US" dirty="0"/>
              <a:t>thank you </a:t>
            </a:r>
          </a:p>
        </p:txBody>
      </p:sp>
      <p:sp>
        <p:nvSpPr>
          <p:cNvPr id="3" name="Subtitle 2">
            <a:extLst>
              <a:ext uri="{FF2B5EF4-FFF2-40B4-BE49-F238E27FC236}">
                <a16:creationId xmlns:a16="http://schemas.microsoft.com/office/drawing/2014/main" id="{FF07BEBE-18E8-4025-FF6F-EC0130CB4F22}"/>
              </a:ext>
            </a:extLst>
          </p:cNvPr>
          <p:cNvSpPr>
            <a:spLocks noGrp="1"/>
          </p:cNvSpPr>
          <p:nvPr>
            <p:ph type="subTitle" idx="1"/>
          </p:nvPr>
        </p:nvSpPr>
        <p:spPr/>
        <p:txBody>
          <a:bodyPr/>
          <a:lstStyle/>
          <a:p>
            <a:r>
              <a:rPr lang="en-US" dirty="0"/>
              <a:t>mirjam nilsson</a:t>
            </a:r>
          </a:p>
          <a:p>
            <a:r>
              <a:rPr lang="en-US" dirty="0">
                <a:hlinkClick r:id="rId2"/>
              </a:rPr>
              <a:t>mirjam@contoso.com</a:t>
            </a:r>
            <a:endParaRPr lang="en-US" dirty="0"/>
          </a:p>
          <a:p>
            <a:r>
              <a:rPr lang="en-US" dirty="0"/>
              <a:t>www.contoso.com</a:t>
            </a:r>
          </a:p>
        </p:txBody>
      </p:sp>
    </p:spTree>
    <p:extLst>
      <p:ext uri="{BB962C8B-B14F-4D97-AF65-F5344CB8AC3E}">
        <p14:creationId xmlns:p14="http://schemas.microsoft.com/office/powerpoint/2010/main" val="2577936335"/>
      </p:ext>
    </p:extLst>
  </p:cSld>
  <p:clrMapOvr>
    <a:masterClrMapping/>
  </p:clrMapOvr>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ganic design" id="{5BB9B75E-A368-4614-97CA-C549A936357F}" vid="{66BDDD71-3AB6-4D26-9C54-3E9BC0AA3D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AE7813-FB42-416C-BEF8-5F3180DDB0F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18840F3C-8AB4-4243-A06A-B5999EF600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E26AC2-BC04-45BA-BD7C-5CDF09AA9426}">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{691FB10A-B50E-4858-BA1F-03EFD261D353}tf11964407_win32</Template>
  <TotalTime>220</TotalTime>
  <Words>683</Words>
  <Application>Microsoft Office PowerPoint</Application>
  <PresentationFormat>Widescreen</PresentationFormat>
  <Paragraphs>58</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Black</vt:lpstr>
      <vt:lpstr>Calibri</vt:lpstr>
      <vt:lpstr>Courier New</vt:lpstr>
      <vt:lpstr>Gill Sans Nova</vt:lpstr>
      <vt:lpstr>Gill Sans Nova Light</vt:lpstr>
      <vt:lpstr>Sagona Book</vt:lpstr>
      <vt:lpstr>Times New Roman</vt:lpstr>
      <vt:lpstr>Office Theme</vt:lpstr>
      <vt:lpstr>     Cross-Channel Communication Tactics: Increasing Community Awareness of Lubuk Pakam I-II Village on Household Waste Management by Renova Tambunan</vt:lpstr>
      <vt:lpstr>  Background  Low public awareness of domestic waste management </vt:lpstr>
      <vt:lpstr> Problem statement </vt:lpstr>
      <vt:lpstr>Previous research: 1. Sistem Pengelolaan Sampah Kecamatan Lubuk Pakam-kabupaten Deli Serdang (Nurul Adhana &amp; Bimastyaji Surya Ramadhan, n.d.) 2. Pengelolaan Bank Sampah Induk Berseri di Kecamatan Lubuk Pakam (Br Ginting et al., 2022) 3. Penyuluhan Hukum dalam Penanganan dan Pengelolaan Sampah bagi Masyarakat di Kelurahan Paluh Kemiri (Hukum et al., 2023) 4. Hubungan Sikap Ibu dalam Pengelolaan Sampah dengan Volume Sampah Organik di gang Pancasila(Panjaitan et al., 2020),  5. Hubungan Tingkat Pengetahuan dan Sikap Ibu Rumah Tangga terhadap Penggunaan Kantong Plastik di Kecamatan Lubuk Pakam (Auliani et al., 2023) </vt:lpstr>
      <vt:lpstr>Theoretical studies </vt:lpstr>
      <vt:lpstr>Results and Discussion</vt:lpstr>
      <vt:lpstr>            Advice and conclusion advice To improve the effectiveness of cross-channel communication tactics in raising public awareness of household waste management: 1. Use the right communication channels 2. Make the message interesting and easy to understand 3. Conduct periodic evaluations Conclusion Based on the results of research that has been conducted, it can be concluded that cross-channel communication tactics can effectively increase public awareness of Lubuk Pakam I-II Village on household waste management. This is shown by increasing public knowledge about waste management, increasing community behavior in managing waste, and decreasing levels of environmental pollution due to waste.           </vt:lpstr>
      <vt:lpstr>PowerPoint Presentation</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Cross-Channel Communication Tactics: Increasing Community Awareness of Lubuk Pakam I-II Village on Household Waste Management </dc:title>
  <dc:creator>ASUS</dc:creator>
  <cp:lastModifiedBy>ASUS</cp:lastModifiedBy>
  <cp:revision>3</cp:revision>
  <dcterms:created xsi:type="dcterms:W3CDTF">2023-12-11T13:17:33Z</dcterms:created>
  <dcterms:modified xsi:type="dcterms:W3CDTF">2023-12-11T16:58:06Z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