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7" r:id="rId3"/>
    <p:sldId id="258" r:id="rId4"/>
    <p:sldId id="259" r:id="rId5"/>
    <p:sldId id="260" r:id="rId6"/>
    <p:sldId id="265" r:id="rId7"/>
    <p:sldId id="269" r:id="rId8"/>
    <p:sldId id="270" r:id="rId9"/>
    <p:sldId id="263" r:id="rId10"/>
    <p:sldId id="268"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011921A-DFE3-4ADB-B564-8E06A2D83196}" type="slidenum">
              <a:rPr lang="id-ID" smtClean="0"/>
              <a:pPr/>
              <a:t>‹#›</a:t>
            </a:fld>
            <a:endParaRPr lang="id-ID"/>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011921A-DFE3-4ADB-B564-8E06A2D83196}"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011921A-DFE3-4ADB-B564-8E06A2D83196}"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011921A-DFE3-4ADB-B564-8E06A2D83196}"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011921A-DFE3-4ADB-B564-8E06A2D83196}" type="slidenum">
              <a:rPr lang="id-ID" smtClean="0"/>
              <a:pPr/>
              <a:t>‹#›</a:t>
            </a:fld>
            <a:endParaRPr lang="id-ID"/>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011921A-DFE3-4ADB-B564-8E06A2D83196}"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011921A-DFE3-4ADB-B564-8E06A2D83196}" type="slidenum">
              <a:rPr lang="id-ID" smtClean="0"/>
              <a:pPr/>
              <a:t>‹#›</a:t>
            </a:fld>
            <a:endParaRPr lang="id-ID"/>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011921A-DFE3-4ADB-B564-8E06A2D83196}"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011921A-DFE3-4ADB-B564-8E06A2D83196}"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011921A-DFE3-4ADB-B564-8E06A2D83196}" type="slidenum">
              <a:rPr lang="id-ID" smtClean="0"/>
              <a:pPr/>
              <a:t>‹#›</a:t>
            </a:fld>
            <a:endParaRPr lang="id-ID"/>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7E9B84-C6C5-4B6E-8CCF-0270CF24ED98}" type="datetimeFigureOut">
              <a:rPr lang="id-ID" smtClean="0"/>
              <a:pPr/>
              <a:t>08/12/2023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011921A-DFE3-4ADB-B564-8E06A2D83196}"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D7E9B84-C6C5-4B6E-8CCF-0270CF24ED98}" type="datetimeFigureOut">
              <a:rPr lang="id-ID" smtClean="0"/>
              <a:pPr/>
              <a:t>08/12/2023</a:t>
            </a:fld>
            <a:endParaRPr lang="id-ID"/>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d-ID"/>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011921A-DFE3-4ADB-B564-8E06A2D83196}" type="slidenum">
              <a:rPr lang="id-ID" smtClean="0"/>
              <a:pPr/>
              <a:t>‹#›</a:t>
            </a:fld>
            <a:endParaRPr lang="id-ID"/>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7784" y="4141577"/>
            <a:ext cx="3672408" cy="93610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tx1"/>
                </a:solidFill>
                <a:latin typeface="Times New Roman" pitchFamily="18" charset="0"/>
                <a:cs typeface="Times New Roman" pitchFamily="18" charset="0"/>
              </a:rPr>
              <a:t>Oleh:</a:t>
            </a:r>
          </a:p>
          <a:p>
            <a:pPr algn="ctr"/>
            <a:r>
              <a:rPr lang="en-US" b="1" dirty="0">
                <a:solidFill>
                  <a:schemeClr val="tx1"/>
                </a:solidFill>
                <a:latin typeface="Times New Roman" pitchFamily="18" charset="0"/>
                <a:cs typeface="Times New Roman" pitchFamily="18" charset="0"/>
              </a:rPr>
              <a:t>RINI ISMEINI</a:t>
            </a:r>
            <a:endParaRPr lang="id-ID" b="1" dirty="0">
              <a:solidFill>
                <a:schemeClr val="tx1"/>
              </a:solidFill>
              <a:latin typeface="Times New Roman" pitchFamily="18" charset="0"/>
              <a:cs typeface="Times New Roman" pitchFamily="18" charset="0"/>
            </a:endParaRPr>
          </a:p>
        </p:txBody>
      </p:sp>
      <p:sp>
        <p:nvSpPr>
          <p:cNvPr id="6" name="Rectangle 5"/>
          <p:cNvSpPr/>
          <p:nvPr/>
        </p:nvSpPr>
        <p:spPr>
          <a:xfrm>
            <a:off x="2999509" y="1196752"/>
            <a:ext cx="2928958" cy="6429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itchFamily="18" charset="0"/>
                <a:cs typeface="Times New Roman" pitchFamily="18" charset="0"/>
              </a:rPr>
              <a:t>ICREAM 2023</a:t>
            </a:r>
            <a:endParaRPr lang="id-ID" sz="2400" b="1" dirty="0">
              <a:solidFill>
                <a:schemeClr val="tx1"/>
              </a:solidFill>
              <a:latin typeface="Times New Roman" pitchFamily="18" charset="0"/>
              <a:cs typeface="Times New Roman" pitchFamily="18" charset="0"/>
            </a:endParaRPr>
          </a:p>
        </p:txBody>
      </p:sp>
      <p:sp>
        <p:nvSpPr>
          <p:cNvPr id="9" name="Rectangle 3">
            <a:extLst>
              <a:ext uri="{FF2B5EF4-FFF2-40B4-BE49-F238E27FC236}">
                <a16:creationId xmlns:a16="http://schemas.microsoft.com/office/drawing/2014/main" id="{D2C36C1F-F65C-FCC6-2EAD-2CB0CF7BF222}"/>
              </a:ext>
            </a:extLst>
          </p:cNvPr>
          <p:cNvSpPr>
            <a:spLocks noGrp="1" noChangeArrowheads="1"/>
          </p:cNvSpPr>
          <p:nvPr>
            <p:ph idx="1"/>
          </p:nvPr>
        </p:nvSpPr>
        <p:spPr bwMode="auto">
          <a:xfrm>
            <a:off x="1043608" y="2924944"/>
            <a:ext cx="7056784" cy="76214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indent="0" algn="ctr">
              <a:lnSpc>
                <a:spcPct val="150000"/>
              </a:lnSpc>
              <a:spcAft>
                <a:spcPts val="800"/>
              </a:spcAft>
              <a:buNone/>
            </a:pPr>
            <a:r>
              <a:rPr lang="en-ID" sz="1800" b="1" kern="100" dirty="0">
                <a:solidFill>
                  <a:srgbClr val="333333"/>
                </a:solidFill>
                <a:effectLst/>
                <a:latin typeface="Open Sans" panose="020B0606030504020204" pitchFamily="34" charset="0"/>
                <a:ea typeface="Calibri" panose="020F0502020204030204" pitchFamily="34" charset="0"/>
                <a:cs typeface="Times New Roman" panose="02020603050405020304" pitchFamily="18" charset="0"/>
              </a:rPr>
              <a:t>VALIDITY OF TRAINING MODEL FOR TEACHING MATERIALS BASED ON SCIENCE LITERACY</a:t>
            </a:r>
            <a:endParaRPr lang="en-ID" sz="1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B32CE9FE-208E-1FF6-A668-87B41BB026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04164"/>
            <a:ext cx="1728192" cy="1728192"/>
          </a:xfrm>
          <a:prstGeom prst="rect">
            <a:avLst/>
          </a:prstGeom>
        </p:spPr>
      </p:pic>
      <p:pic>
        <p:nvPicPr>
          <p:cNvPr id="10" name="Picture 9">
            <a:extLst>
              <a:ext uri="{FF2B5EF4-FFF2-40B4-BE49-F238E27FC236}">
                <a16:creationId xmlns:a16="http://schemas.microsoft.com/office/drawing/2014/main" id="{D1A61053-A5B9-8B73-C94D-D2874B61B1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40" y="396152"/>
            <a:ext cx="1944216" cy="1944216"/>
          </a:xfrm>
          <a:prstGeom prst="rect">
            <a:avLst/>
          </a:prstGeom>
        </p:spPr>
      </p:pic>
    </p:spTree>
    <p:extLst>
      <p:ext uri="{BB962C8B-B14F-4D97-AF65-F5344CB8AC3E}">
        <p14:creationId xmlns:p14="http://schemas.microsoft.com/office/powerpoint/2010/main" val="285623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4500570"/>
            <a:ext cx="6781800" cy="1600200"/>
          </a:xfrm>
        </p:spPr>
        <p:txBody>
          <a:bodyPr/>
          <a:lstStyle/>
          <a:p>
            <a:pPr algn="ctr"/>
            <a:r>
              <a:rPr lang="id-ID" dirty="0"/>
              <a:t>THANK YOU </a:t>
            </a:r>
          </a:p>
        </p:txBody>
      </p:sp>
      <p:pic>
        <p:nvPicPr>
          <p:cNvPr id="1026" name="Picture 2" descr="e-Literasi: Pentingnya Literasi Sains"/>
          <p:cNvPicPr>
            <a:picLocks noChangeAspect="1" noChangeArrowheads="1"/>
          </p:cNvPicPr>
          <p:nvPr/>
        </p:nvPicPr>
        <p:blipFill>
          <a:blip r:embed="rId2"/>
          <a:srcRect/>
          <a:stretch>
            <a:fillRect/>
          </a:stretch>
        </p:blipFill>
        <p:spPr bwMode="auto">
          <a:xfrm>
            <a:off x="1785918" y="785794"/>
            <a:ext cx="5543550" cy="3657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143000"/>
          </a:xfrm>
        </p:spPr>
        <p:txBody>
          <a:bodyPr/>
          <a:lstStyle/>
          <a:p>
            <a:r>
              <a:rPr lang="id-ID" dirty="0"/>
              <a:t>Preliminary </a:t>
            </a:r>
          </a:p>
        </p:txBody>
      </p:sp>
      <p:sp>
        <p:nvSpPr>
          <p:cNvPr id="3" name="Content Placeholder 2"/>
          <p:cNvSpPr>
            <a:spLocks noGrp="1"/>
          </p:cNvSpPr>
          <p:nvPr>
            <p:ph idx="1"/>
          </p:nvPr>
        </p:nvSpPr>
        <p:spPr>
          <a:xfrm>
            <a:off x="1194824" y="52116063"/>
            <a:ext cx="5475751" cy="7072363"/>
          </a:xfrm>
        </p:spPr>
        <p:txBody>
          <a:bodyPr>
            <a:normAutofit/>
          </a:bodyPr>
          <a:lstStyle/>
          <a:p>
            <a:pPr algn="just"/>
            <a:r>
              <a:rPr lang="en-US" dirty="0"/>
              <a:t>The results of the PISA </a:t>
            </a:r>
            <a:r>
              <a:rPr lang="en-US" i="1" dirty="0"/>
              <a:t>(Program for International Student Assessment) </a:t>
            </a:r>
            <a:r>
              <a:rPr lang="en-US" dirty="0"/>
              <a:t>study in 2012 the average value of the scientific literacy component of Indonesian children is quite low. </a:t>
            </a:r>
            <a:endParaRPr lang="id-ID" dirty="0"/>
          </a:p>
          <a:p>
            <a:pPr algn="just"/>
            <a:r>
              <a:rPr lang="en-US" dirty="0"/>
              <a:t>the average science ability of Indonesian students is only able to recognize basic facts, they have not been able to communicate and relate these abilities to various science topics, let alone apply concepts. </a:t>
            </a:r>
            <a:endParaRPr lang="id-ID" dirty="0"/>
          </a:p>
          <a:p>
            <a:pPr algn="just"/>
            <a:r>
              <a:rPr lang="en-US" dirty="0"/>
              <a:t>Science learning is not only focused on mastering science content, but must also involve mastering the context and process of science. </a:t>
            </a:r>
            <a:endParaRPr lang="id-ID" dirty="0"/>
          </a:p>
          <a:p>
            <a:pPr algn="just"/>
            <a:r>
              <a:rPr lang="en-US" dirty="0"/>
              <a:t>Mastery of scientific literacy is one of the things required by the current curriculum in Indonesia</a:t>
            </a:r>
            <a:endParaRPr lang="id-ID" dirty="0"/>
          </a:p>
        </p:txBody>
      </p:sp>
      <p:sp>
        <p:nvSpPr>
          <p:cNvPr id="4" name="Rectangle 1">
            <a:extLst>
              <a:ext uri="{FF2B5EF4-FFF2-40B4-BE49-F238E27FC236}">
                <a16:creationId xmlns:a16="http://schemas.microsoft.com/office/drawing/2014/main" id="{A98EA6E3-FD22-2180-4C76-413F8A3B5636}"/>
              </a:ext>
            </a:extLst>
          </p:cNvPr>
          <p:cNvSpPr>
            <a:spLocks noChangeArrowheads="1"/>
          </p:cNvSpPr>
          <p:nvPr/>
        </p:nvSpPr>
        <p:spPr bwMode="auto">
          <a:xfrm>
            <a:off x="755576" y="1556792"/>
            <a:ext cx="7488832" cy="403701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457200" indent="-457200" algn="just" eaLnBrk="0" fontAlgn="base" hangingPunct="0">
              <a:spcBef>
                <a:spcPct val="0"/>
              </a:spcBef>
              <a:spcAft>
                <a:spcPct val="0"/>
              </a:spcAft>
              <a:buFontTx/>
              <a:buAutoNum type="arabicPeriod"/>
            </a:pPr>
            <a:r>
              <a:rPr kumimoji="0" lang="en-US" altLang="en-US" sz="2200" b="0" i="0" u="none" strike="noStrike" cap="none" normalizeH="0" baseline="0" dirty="0">
                <a:ln>
                  <a:noFill/>
                </a:ln>
                <a:solidFill>
                  <a:srgbClr val="202124"/>
                </a:solidFill>
                <a:effectLst/>
                <a:latin typeface="inherit"/>
              </a:rPr>
              <a:t>Teachers have not received adequate training regarding scientific literacy and developing teaching materials.</a:t>
            </a:r>
            <a:r>
              <a:rPr kumimoji="0" lang="en-US" altLang="en-US" sz="2200" b="0" i="0" u="none" strike="noStrike" cap="none" normalizeH="0" baseline="0" dirty="0">
                <a:ln>
                  <a:noFill/>
                </a:ln>
                <a:solidFill>
                  <a:schemeClr val="tx1"/>
                </a:solidFill>
                <a:effectLst/>
              </a:rPr>
              <a:t> </a:t>
            </a:r>
            <a:r>
              <a:rPr kumimoji="0" lang="en-US" altLang="en-US" sz="2200" b="0" i="0" u="none" strike="noStrike" cap="none" normalizeH="0" baseline="0" dirty="0">
                <a:ln>
                  <a:noFill/>
                </a:ln>
                <a:solidFill>
                  <a:srgbClr val="202124"/>
                </a:solidFill>
                <a:effectLst/>
                <a:latin typeface="inherit"/>
              </a:rPr>
              <a:t> </a:t>
            </a:r>
          </a:p>
          <a:p>
            <a:pPr marL="457200" indent="-457200" algn="just" eaLnBrk="0" fontAlgn="base" hangingPunct="0">
              <a:spcBef>
                <a:spcPct val="0"/>
              </a:spcBef>
              <a:spcAft>
                <a:spcPct val="0"/>
              </a:spcAft>
              <a:buFontTx/>
              <a:buAutoNum type="arabicPeriod"/>
            </a:pPr>
            <a:r>
              <a:rPr kumimoji="0" lang="en-US" altLang="en-US" sz="2200" b="0" i="0" u="none" strike="noStrike" cap="none" normalizeH="0" baseline="0" dirty="0">
                <a:ln>
                  <a:noFill/>
                </a:ln>
                <a:solidFill>
                  <a:srgbClr val="202124"/>
                </a:solidFill>
                <a:effectLst/>
                <a:latin typeface="inherit"/>
              </a:rPr>
              <a:t>Changes in the educational curriculum can influence the development of teaching and training materials</a:t>
            </a:r>
            <a:r>
              <a:rPr kumimoji="0" lang="en-US" altLang="en-US" sz="2200" b="0" i="0" u="none" strike="noStrike" cap="none" normalizeH="0" baseline="0" dirty="0">
                <a:ln>
                  <a:noFill/>
                </a:ln>
                <a:solidFill>
                  <a:schemeClr val="tx1"/>
                </a:solidFill>
                <a:effectLst/>
              </a:rPr>
              <a:t> </a:t>
            </a:r>
            <a:endParaRPr kumimoji="0" lang="en-US" altLang="en-US" sz="2200" b="0" i="0" u="none" strike="noStrike" cap="none" normalizeH="0" baseline="0" dirty="0">
              <a:ln>
                <a:noFill/>
              </a:ln>
              <a:solidFill>
                <a:schemeClr val="tx1"/>
              </a:solidFill>
              <a:effectLst/>
              <a:latin typeface="Arial" panose="020B0604020202020204" pitchFamily="34" charset="0"/>
            </a:endParaRPr>
          </a:p>
          <a:p>
            <a:pPr marL="457200" indent="-457200" algn="just" eaLnBrk="0" fontAlgn="base" hangingPunct="0">
              <a:spcBef>
                <a:spcPct val="0"/>
              </a:spcBef>
              <a:spcAft>
                <a:spcPct val="0"/>
              </a:spcAft>
              <a:buFontTx/>
              <a:buAutoNum type="arabicPeriod"/>
            </a:pPr>
            <a:r>
              <a:rPr kumimoji="0" lang="en-US" altLang="en-US" sz="2200" b="0" i="0" u="none" strike="noStrike" cap="none" normalizeH="0" baseline="0" dirty="0">
                <a:ln>
                  <a:noFill/>
                </a:ln>
                <a:solidFill>
                  <a:srgbClr val="202124"/>
                </a:solidFill>
                <a:effectLst/>
                <a:latin typeface="inherit"/>
              </a:rPr>
              <a:t>Teachers face difficulties in accessing the latest resources and information about scientific literacy. The availability of teaching materials, textbooks, scientific journals and other supporting materials can be a limitation that needs to be overcome</a:t>
            </a:r>
            <a:r>
              <a:rPr kumimoji="0" lang="en-US" altLang="en-US" sz="2200" b="0" i="0" u="none" strike="noStrike" cap="none" normalizeH="0" baseline="0" dirty="0">
                <a:ln>
                  <a:noFill/>
                </a:ln>
                <a:solidFill>
                  <a:schemeClr val="tx1"/>
                </a:solidFill>
                <a:effectLst/>
              </a:rPr>
              <a:t> </a:t>
            </a:r>
            <a:endParaRPr lang="en-US" altLang="en-US" sz="2200" dirty="0">
              <a:solidFill>
                <a:srgbClr val="202124"/>
              </a:solidFill>
              <a:latin typeface="inherit"/>
            </a:endParaRPr>
          </a:p>
          <a:p>
            <a:pPr marL="457200" indent="-457200" algn="just" eaLnBrk="0" fontAlgn="base" hangingPunct="0">
              <a:spcBef>
                <a:spcPct val="0"/>
              </a:spcBef>
              <a:spcAft>
                <a:spcPct val="0"/>
              </a:spcAft>
              <a:buFontTx/>
              <a:buAutoNum type="arabicPeriod"/>
            </a:pPr>
            <a:r>
              <a:rPr kumimoji="0" lang="en-US" altLang="en-US" sz="2200" b="0" i="0" u="none" strike="noStrike" cap="none" normalizeH="0" baseline="0" dirty="0">
                <a:ln>
                  <a:noFill/>
                </a:ln>
                <a:solidFill>
                  <a:srgbClr val="202124"/>
                </a:solidFill>
                <a:effectLst/>
                <a:latin typeface="inherit"/>
              </a:rPr>
              <a:t>There needs to be an appropriate evaluation method to measure changes in the quality of teaching and improvements in teacher competence</a:t>
            </a:r>
            <a:r>
              <a:rPr kumimoji="0" lang="en-US" altLang="en-US" sz="2200" b="0" i="0" u="none" strike="noStrike" cap="none" normalizeH="0" baseline="0" dirty="0">
                <a:ln>
                  <a:noFill/>
                </a:ln>
                <a:solidFill>
                  <a:schemeClr val="tx1"/>
                </a:solidFill>
                <a:effectLst/>
              </a:rPr>
              <a:t> </a:t>
            </a:r>
            <a:endParaRPr kumimoji="0" lang="en-US" altLang="en-US" sz="22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0"/>
            <a:ext cx="6781800" cy="1600200"/>
          </a:xfrm>
        </p:spPr>
        <p:txBody>
          <a:bodyPr/>
          <a:lstStyle/>
          <a:p>
            <a:r>
              <a:rPr lang="id-ID" dirty="0"/>
              <a:t>Research Metode</a:t>
            </a:r>
          </a:p>
        </p:txBody>
      </p:sp>
      <p:sp>
        <p:nvSpPr>
          <p:cNvPr id="4" name="Rectangle 1">
            <a:extLst>
              <a:ext uri="{FF2B5EF4-FFF2-40B4-BE49-F238E27FC236}">
                <a16:creationId xmlns:a16="http://schemas.microsoft.com/office/drawing/2014/main" id="{9FFFFBCB-8B02-88A4-4E7F-FDFE3FEF50B4}"/>
              </a:ext>
            </a:extLst>
          </p:cNvPr>
          <p:cNvSpPr>
            <a:spLocks noGrp="1" noChangeArrowheads="1"/>
          </p:cNvSpPr>
          <p:nvPr>
            <p:ph idx="1"/>
          </p:nvPr>
        </p:nvSpPr>
        <p:spPr bwMode="auto">
          <a:xfrm>
            <a:off x="921228" y="2049816"/>
            <a:ext cx="7323179" cy="329834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514350" marR="0" lvl="0" indent="-514350" algn="just" defTabSz="914400" rtl="0" eaLnBrk="0" fontAlgn="base" latinLnBrk="0" hangingPunct="0">
              <a:lnSpc>
                <a:spcPct val="100000"/>
              </a:lnSpc>
              <a:spcBef>
                <a:spcPct val="0"/>
              </a:spcBef>
              <a:spcAft>
                <a:spcPct val="0"/>
              </a:spcAft>
              <a:buClrTx/>
              <a:buSzTx/>
              <a:buFontTx/>
              <a:buAutoNum type="arabicPeriod"/>
              <a:tabLst/>
            </a:pPr>
            <a:r>
              <a:rPr kumimoji="0" lang="en-US" altLang="en-US" b="0" i="0" u="none" strike="noStrike" cap="none" normalizeH="0" baseline="0" dirty="0">
                <a:ln>
                  <a:noFill/>
                </a:ln>
                <a:solidFill>
                  <a:srgbClr val="202124"/>
                </a:solidFill>
                <a:effectLst/>
                <a:latin typeface="inherit"/>
              </a:rPr>
              <a:t>Validation of the </a:t>
            </a:r>
            <a:r>
              <a:rPr lang="en-US" altLang="en-US" dirty="0">
                <a:solidFill>
                  <a:srgbClr val="202124"/>
                </a:solidFill>
                <a:latin typeface="inherit"/>
              </a:rPr>
              <a:t>training model </a:t>
            </a:r>
            <a:r>
              <a:rPr kumimoji="0" lang="en-US" altLang="en-US" b="0" i="0" u="none" strike="noStrike" cap="none" normalizeH="0" baseline="0" dirty="0">
                <a:ln>
                  <a:noFill/>
                </a:ln>
                <a:solidFill>
                  <a:srgbClr val="202124"/>
                </a:solidFill>
                <a:effectLst/>
                <a:latin typeface="inherit"/>
              </a:rPr>
              <a:t>developed was analyzed based on aspects of media suitability and material suitability. </a:t>
            </a:r>
          </a:p>
          <a:p>
            <a:pPr marL="514350" marR="0" lvl="0" indent="-514350" algn="just" defTabSz="914400" rtl="0" eaLnBrk="0" fontAlgn="base" latinLnBrk="0" hangingPunct="0">
              <a:lnSpc>
                <a:spcPct val="100000"/>
              </a:lnSpc>
              <a:spcBef>
                <a:spcPct val="0"/>
              </a:spcBef>
              <a:spcAft>
                <a:spcPct val="0"/>
              </a:spcAft>
              <a:buClrTx/>
              <a:buSzTx/>
              <a:buFontTx/>
              <a:buAutoNum type="arabicPeriod"/>
              <a:tabLst/>
            </a:pPr>
            <a:r>
              <a:rPr kumimoji="0" lang="en-US" altLang="en-US" b="0" i="0" u="none" strike="noStrike" cap="none" normalizeH="0" baseline="0" dirty="0">
                <a:ln>
                  <a:noFill/>
                </a:ln>
                <a:solidFill>
                  <a:srgbClr val="202124"/>
                </a:solidFill>
                <a:effectLst/>
                <a:latin typeface="inherit"/>
              </a:rPr>
              <a:t>Validation of media aspects was carried out by a media expert lecturers. </a:t>
            </a:r>
          </a:p>
          <a:p>
            <a:pPr marL="514350" marR="0" lvl="0" indent="-514350" algn="just" defTabSz="914400" rtl="0" eaLnBrk="0" fontAlgn="base" latinLnBrk="0" hangingPunct="0">
              <a:lnSpc>
                <a:spcPct val="100000"/>
              </a:lnSpc>
              <a:spcBef>
                <a:spcPct val="0"/>
              </a:spcBef>
              <a:spcAft>
                <a:spcPct val="0"/>
              </a:spcAft>
              <a:buClrTx/>
              <a:buSzTx/>
              <a:buFontTx/>
              <a:buAutoNum type="arabicPeriod"/>
              <a:tabLst/>
            </a:pPr>
            <a:r>
              <a:rPr kumimoji="0" lang="en-US" altLang="en-US" b="0" i="0" u="none" strike="noStrike" cap="none" normalizeH="0" baseline="0" dirty="0">
                <a:ln>
                  <a:noFill/>
                </a:ln>
                <a:solidFill>
                  <a:srgbClr val="202124"/>
                </a:solidFill>
                <a:effectLst/>
                <a:latin typeface="inherit"/>
              </a:rPr>
              <a:t>Aspects of the material were validated by one lecturer and one learning expert (learning practitioner). </a:t>
            </a:r>
          </a:p>
          <a:p>
            <a:pPr marL="514350" marR="0" lvl="0" indent="-514350" algn="just" defTabSz="914400" rtl="0" eaLnBrk="0" fontAlgn="base" latinLnBrk="0" hangingPunct="0">
              <a:lnSpc>
                <a:spcPct val="100000"/>
              </a:lnSpc>
              <a:spcBef>
                <a:spcPct val="0"/>
              </a:spcBef>
              <a:spcAft>
                <a:spcPct val="0"/>
              </a:spcAft>
              <a:buClrTx/>
              <a:buSzTx/>
              <a:buFontTx/>
              <a:buAutoNum type="arabicPeriod"/>
              <a:tabLst/>
            </a:pPr>
            <a:r>
              <a:rPr kumimoji="0" lang="en-US" altLang="en-US" b="0" i="0" u="none" strike="noStrike" cap="none" normalizeH="0" baseline="0" dirty="0">
                <a:ln>
                  <a:noFill/>
                </a:ln>
                <a:solidFill>
                  <a:srgbClr val="202124"/>
                </a:solidFill>
                <a:effectLst/>
                <a:latin typeface="inherit"/>
              </a:rPr>
              <a:t>The instrument used to collect data was a non-text book validation sheet based on a Likert Scale.</a:t>
            </a:r>
            <a:r>
              <a:rPr kumimoji="0" lang="en-US" altLang="en-US" sz="7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357166"/>
            <a:ext cx="6781800" cy="885820"/>
          </a:xfrm>
        </p:spPr>
        <p:txBody>
          <a:bodyPr>
            <a:normAutofit fontScale="90000"/>
          </a:bodyPr>
          <a:lstStyle/>
          <a:p>
            <a:r>
              <a:rPr lang="id-ID" dirty="0"/>
              <a:t>Data collection technique</a:t>
            </a:r>
          </a:p>
        </p:txBody>
      </p:sp>
      <p:sp>
        <p:nvSpPr>
          <p:cNvPr id="3" name="Content Placeholder 2"/>
          <p:cNvSpPr>
            <a:spLocks noGrp="1"/>
          </p:cNvSpPr>
          <p:nvPr>
            <p:ph idx="1"/>
          </p:nvPr>
        </p:nvSpPr>
        <p:spPr>
          <a:xfrm>
            <a:off x="762000" y="1142984"/>
            <a:ext cx="7543800" cy="4786346"/>
          </a:xfrm>
        </p:spPr>
        <p:txBody>
          <a:bodyPr>
            <a:normAutofit/>
          </a:bodyPr>
          <a:lstStyle/>
          <a:p>
            <a:r>
              <a:rPr lang="en-US" dirty="0"/>
              <a:t>Initial Stage: study of literature on textbooks</a:t>
            </a:r>
            <a:endParaRPr lang="id-ID" dirty="0"/>
          </a:p>
          <a:p>
            <a:r>
              <a:rPr lang="en-US" dirty="0"/>
              <a:t>Implementation Phase: population and sample determination </a:t>
            </a:r>
            <a:endParaRPr lang="id-ID" dirty="0"/>
          </a:p>
          <a:p>
            <a:pPr marL="457200" indent="-457200">
              <a:buAutoNum type="arabicParenR"/>
            </a:pPr>
            <a:r>
              <a:rPr lang="en-US" dirty="0"/>
              <a:t>Conduct a survey of textbooks used by lecture</a:t>
            </a:r>
          </a:p>
          <a:p>
            <a:pPr marL="457200" indent="-457200">
              <a:buAutoNum type="arabicParenR"/>
            </a:pPr>
            <a:r>
              <a:rPr lang="en-US" dirty="0"/>
              <a:t>The book has </a:t>
            </a:r>
            <a:r>
              <a:rPr lang="en-US" dirty="0" err="1"/>
              <a:t>validied</a:t>
            </a:r>
            <a:r>
              <a:rPr lang="en-US" dirty="0"/>
              <a:t> by lecture.</a:t>
            </a:r>
            <a:endParaRPr lang="id-ID" dirty="0"/>
          </a:p>
          <a:p>
            <a:r>
              <a:rPr lang="en-US" dirty="0"/>
              <a:t>Final Stage: analysis and data processing</a:t>
            </a:r>
            <a:endParaRPr lang="id-ID" dirty="0"/>
          </a:p>
          <a:p>
            <a:pPr marL="457200" indent="-457200">
              <a:buAutoNum type="arabicParenR"/>
            </a:pPr>
            <a:r>
              <a:rPr lang="en-US" dirty="0"/>
              <a:t>Conduct a survey of the material in the textbook that is considered difficult by students </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1080566"/>
            <a:ext cx="6781800" cy="792088"/>
          </a:xfrm>
        </p:spPr>
        <p:txBody>
          <a:bodyPr>
            <a:normAutofit/>
          </a:bodyPr>
          <a:lstStyle/>
          <a:p>
            <a:r>
              <a:rPr kumimoji="0" lang="en-US" altLang="en-US" sz="3200" b="0" i="0" u="none" strike="noStrike" cap="none" normalizeH="0" baseline="0" dirty="0">
                <a:ln>
                  <a:noFill/>
                </a:ln>
                <a:solidFill>
                  <a:srgbClr val="202124"/>
                </a:solidFill>
                <a:effectLst/>
                <a:latin typeface="Impact" panose="020B0806030902050204" pitchFamily="34" charset="0"/>
              </a:rPr>
              <a:t>Material Feasibility by Material Experts</a:t>
            </a:r>
            <a:endParaRPr lang="id-ID" sz="3200" dirty="0">
              <a:latin typeface="Impact" panose="020B0806030902050204" pitchFamily="34" charset="0"/>
            </a:endParaRPr>
          </a:p>
        </p:txBody>
      </p:sp>
      <p:sp>
        <p:nvSpPr>
          <p:cNvPr id="4" name="Rectangle 1">
            <a:extLst>
              <a:ext uri="{FF2B5EF4-FFF2-40B4-BE49-F238E27FC236}">
                <a16:creationId xmlns:a16="http://schemas.microsoft.com/office/drawing/2014/main" id="{F824EA04-E442-D62D-9AB7-D8A06F31BE6B}"/>
              </a:ext>
            </a:extLst>
          </p:cNvPr>
          <p:cNvSpPr>
            <a:spLocks noChangeArrowheads="1"/>
          </p:cNvSpPr>
          <p:nvPr/>
        </p:nvSpPr>
        <p:spPr bwMode="auto">
          <a:xfrm>
            <a:off x="1181100" y="1994777"/>
            <a:ext cx="7190283" cy="299057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algn="just" eaLnBrk="0" fontAlgn="base" hangingPunct="0">
              <a:spcBef>
                <a:spcPct val="0"/>
              </a:spcBef>
              <a:spcAft>
                <a:spcPct val="0"/>
              </a:spcAft>
            </a:pPr>
            <a:r>
              <a:rPr kumimoji="0" lang="en-US" altLang="en-US" sz="2800" i="0" u="none" strike="noStrike" cap="none" normalizeH="0" baseline="0" dirty="0">
                <a:ln>
                  <a:noFill/>
                </a:ln>
                <a:solidFill>
                  <a:srgbClr val="202124"/>
                </a:solidFill>
                <a:effectLst/>
                <a:latin typeface="inherit"/>
              </a:rPr>
              <a:t>Material Feasibility by Material Experts, Validation of the </a:t>
            </a:r>
            <a:r>
              <a:rPr lang="en-ID" sz="28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a:t>
            </a:r>
            <a:r>
              <a:rPr kumimoji="0" lang="en-US" altLang="en-US" sz="2800" i="0" u="none" strike="noStrike" cap="none" normalizeH="0" baseline="0" dirty="0">
                <a:ln>
                  <a:noFill/>
                </a:ln>
                <a:solidFill>
                  <a:srgbClr val="202124"/>
                </a:solidFill>
                <a:effectLst/>
                <a:latin typeface="inherit"/>
              </a:rPr>
              <a:t>, is intended to find out the opinion of material experts regarding the components of the </a:t>
            </a:r>
            <a:r>
              <a:rPr lang="en-ID" sz="28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a:t>
            </a:r>
            <a:endParaRPr lang="en-ID" sz="2800" kern="100" dirty="0">
              <a:effectLst/>
              <a:latin typeface="inherit"/>
              <a:ea typeface="Calibri" panose="020F0502020204030204" pitchFamily="34" charset="0"/>
              <a:cs typeface="Times New Roman" panose="02020603050405020304" pitchFamily="18" charset="0"/>
            </a:endParaRPr>
          </a:p>
          <a:p>
            <a:pPr algn="just" eaLnBrk="0" fontAlgn="base" hangingPunct="0">
              <a:spcBef>
                <a:spcPct val="0"/>
              </a:spcBef>
              <a:spcAft>
                <a:spcPct val="0"/>
              </a:spcAft>
            </a:pPr>
            <a:r>
              <a:rPr kumimoji="0" lang="en-US" altLang="en-US" sz="2800" i="0" u="none" strike="noStrike" cap="none" normalizeH="0" baseline="0" dirty="0">
                <a:ln>
                  <a:noFill/>
                </a:ln>
                <a:solidFill>
                  <a:srgbClr val="202124"/>
                </a:solidFill>
                <a:effectLst/>
                <a:latin typeface="inherit"/>
              </a:rPr>
              <a:t>, based on research and material substance.</a:t>
            </a:r>
            <a:r>
              <a:rPr kumimoji="0" lang="en-US" altLang="en-US" sz="2800" i="0" u="none" strike="noStrike" cap="none" normalizeH="0" baseline="0" dirty="0">
                <a:ln>
                  <a:noFill/>
                </a:ln>
                <a:solidFill>
                  <a:schemeClr val="tx1"/>
                </a:solidFill>
                <a:effectLst/>
                <a:latin typeface="inherit"/>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B0C750B-8AF8-8304-DABA-10CEA7CC01F9}"/>
              </a:ext>
            </a:extLst>
          </p:cNvPr>
          <p:cNvGraphicFramePr>
            <a:graphicFrameLocks noGrp="1"/>
          </p:cNvGraphicFramePr>
          <p:nvPr>
            <p:extLst>
              <p:ext uri="{D42A27DB-BD31-4B8C-83A1-F6EECF244321}">
                <p14:modId xmlns:p14="http://schemas.microsoft.com/office/powerpoint/2010/main" val="1009495441"/>
              </p:ext>
            </p:extLst>
          </p:nvPr>
        </p:nvGraphicFramePr>
        <p:xfrm>
          <a:off x="791576" y="692696"/>
          <a:ext cx="7524838" cy="2376264"/>
        </p:xfrm>
        <a:graphic>
          <a:graphicData uri="http://schemas.openxmlformats.org/drawingml/2006/table">
            <a:tbl>
              <a:tblPr firstRow="1" firstCol="1" bandRow="1">
                <a:tableStyleId>{5C22544A-7EE6-4342-B048-85BDC9FD1C3A}</a:tableStyleId>
              </a:tblPr>
              <a:tblGrid>
                <a:gridCol w="540332">
                  <a:extLst>
                    <a:ext uri="{9D8B030D-6E8A-4147-A177-3AD203B41FA5}">
                      <a16:colId xmlns:a16="http://schemas.microsoft.com/office/drawing/2014/main" val="997519993"/>
                    </a:ext>
                  </a:extLst>
                </a:gridCol>
                <a:gridCol w="2147111">
                  <a:extLst>
                    <a:ext uri="{9D8B030D-6E8A-4147-A177-3AD203B41FA5}">
                      <a16:colId xmlns:a16="http://schemas.microsoft.com/office/drawing/2014/main" val="1383682592"/>
                    </a:ext>
                  </a:extLst>
                </a:gridCol>
                <a:gridCol w="2822525">
                  <a:extLst>
                    <a:ext uri="{9D8B030D-6E8A-4147-A177-3AD203B41FA5}">
                      <a16:colId xmlns:a16="http://schemas.microsoft.com/office/drawing/2014/main" val="1827953877"/>
                    </a:ext>
                  </a:extLst>
                </a:gridCol>
                <a:gridCol w="2014870">
                  <a:extLst>
                    <a:ext uri="{9D8B030D-6E8A-4147-A177-3AD203B41FA5}">
                      <a16:colId xmlns:a16="http://schemas.microsoft.com/office/drawing/2014/main" val="1935323321"/>
                    </a:ext>
                  </a:extLst>
                </a:gridCol>
              </a:tblGrid>
              <a:tr h="739814">
                <a:tc>
                  <a:txBody>
                    <a:bodyPr/>
                    <a:lstStyle/>
                    <a:p>
                      <a:pPr algn="ctr">
                        <a:lnSpc>
                          <a:spcPct val="150000"/>
                        </a:lnSpc>
                        <a:spcAft>
                          <a:spcPts val="1000"/>
                        </a:spcAft>
                        <a:tabLst>
                          <a:tab pos="540385" algn="l"/>
                        </a:tabLst>
                      </a:pPr>
                      <a:r>
                        <a:rPr lang="id-ID" sz="1600" kern="100">
                          <a:effectLst/>
                        </a:rPr>
                        <a:t>No</a:t>
                      </a:r>
                      <a:endParaRPr lang="en-ID"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Scored Component</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Feasibility Score </a:t>
                      </a:r>
                      <a:r>
                        <a:rPr lang="id-ID" sz="1600" kern="100" dirty="0">
                          <a:effectLst/>
                        </a:rPr>
                        <a:t>(%)</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Criteria</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83423940"/>
                  </a:ext>
                </a:extLst>
              </a:tr>
              <a:tr h="588169">
                <a:tc>
                  <a:txBody>
                    <a:bodyPr/>
                    <a:lstStyle/>
                    <a:p>
                      <a:pPr algn="ctr">
                        <a:lnSpc>
                          <a:spcPct val="150000"/>
                        </a:lnSpc>
                        <a:spcAft>
                          <a:spcPts val="1000"/>
                        </a:spcAft>
                        <a:tabLst>
                          <a:tab pos="540385" algn="l"/>
                        </a:tabLst>
                      </a:pPr>
                      <a:r>
                        <a:rPr lang="id-ID" sz="1600" kern="100">
                          <a:effectLst/>
                        </a:rPr>
                        <a:t>1</a:t>
                      </a:r>
                      <a:endParaRPr lang="en-ID"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err="1">
                          <a:effectLst/>
                        </a:rPr>
                        <a:t>Construck</a:t>
                      </a:r>
                      <a:r>
                        <a:rPr lang="en-US" sz="1600" kern="100" dirty="0">
                          <a:effectLst/>
                        </a:rPr>
                        <a:t> Feasibility</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latin typeface="Calibri" panose="020F0502020204030204" pitchFamily="34" charset="0"/>
                          <a:ea typeface="Calibri" panose="020F0502020204030204" pitchFamily="34" charset="0"/>
                          <a:cs typeface="Arial" panose="020B0604020202020204" pitchFamily="34" charset="0"/>
                        </a:rPr>
                        <a:t>89,15</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Very Good</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22493982"/>
                  </a:ext>
                </a:extLst>
              </a:tr>
              <a:tr h="711380">
                <a:tc>
                  <a:txBody>
                    <a:bodyPr/>
                    <a:lstStyle/>
                    <a:p>
                      <a:pPr algn="ctr">
                        <a:lnSpc>
                          <a:spcPct val="150000"/>
                        </a:lnSpc>
                        <a:spcAft>
                          <a:spcPts val="1000"/>
                        </a:spcAft>
                        <a:tabLst>
                          <a:tab pos="540385" algn="l"/>
                        </a:tabLst>
                      </a:pPr>
                      <a:r>
                        <a:rPr lang="id-ID" sz="1600" kern="100">
                          <a:effectLst/>
                        </a:rPr>
                        <a:t>2</a:t>
                      </a:r>
                      <a:endParaRPr lang="en-ID"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Content Feasibility</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91</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Very Good</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19078663"/>
                  </a:ext>
                </a:extLst>
              </a:tr>
              <a:tr h="336901">
                <a:tc gridSpan="2">
                  <a:txBody>
                    <a:bodyPr/>
                    <a:lstStyle/>
                    <a:p>
                      <a:pPr algn="ctr">
                        <a:lnSpc>
                          <a:spcPct val="150000"/>
                        </a:lnSpc>
                        <a:spcAft>
                          <a:spcPts val="1000"/>
                        </a:spcAft>
                        <a:tabLst>
                          <a:tab pos="540385" algn="l"/>
                        </a:tabLst>
                      </a:pPr>
                      <a:r>
                        <a:rPr lang="id-ID" sz="1600" kern="100" dirty="0">
                          <a:effectLst/>
                        </a:rPr>
                        <a:t>TOTAL</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ID"/>
                    </a:p>
                  </a:txBody>
                  <a:tcPr/>
                </a:tc>
                <a:tc>
                  <a:txBody>
                    <a:bodyPr/>
                    <a:lstStyle/>
                    <a:p>
                      <a:pPr algn="ctr">
                        <a:lnSpc>
                          <a:spcPct val="150000"/>
                        </a:lnSpc>
                        <a:spcAft>
                          <a:spcPts val="1000"/>
                        </a:spcAft>
                        <a:tabLst>
                          <a:tab pos="540385" algn="l"/>
                        </a:tabLst>
                      </a:pPr>
                      <a:r>
                        <a:rPr lang="en-US" sz="1600" kern="100" dirty="0">
                          <a:effectLst/>
                          <a:latin typeface="Calibri" panose="020F0502020204030204" pitchFamily="34" charset="0"/>
                          <a:ea typeface="Calibri" panose="020F0502020204030204" pitchFamily="34" charset="0"/>
                          <a:cs typeface="Arial" panose="020B0604020202020204" pitchFamily="34" charset="0"/>
                        </a:rPr>
                        <a:t>90,75</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50000"/>
                        </a:lnSpc>
                        <a:spcBef>
                          <a:spcPts val="0"/>
                        </a:spcBef>
                        <a:spcAft>
                          <a:spcPts val="1000"/>
                        </a:spcAft>
                        <a:buClrTx/>
                        <a:buSzTx/>
                        <a:buFontTx/>
                        <a:buNone/>
                        <a:tabLst>
                          <a:tab pos="540385" algn="l"/>
                        </a:tabLst>
                        <a:defRPr/>
                      </a:pPr>
                      <a:r>
                        <a:rPr lang="en-US" sz="1600" kern="100" dirty="0">
                          <a:effectLst/>
                        </a:rPr>
                        <a:t>Very Good</a:t>
                      </a:r>
                      <a:endParaRPr lang="en-ID"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00802153"/>
                  </a:ext>
                </a:extLst>
              </a:tr>
            </a:tbl>
          </a:graphicData>
        </a:graphic>
      </p:graphicFrame>
      <p:sp>
        <p:nvSpPr>
          <p:cNvPr id="7" name="Rectangle 1">
            <a:extLst>
              <a:ext uri="{FF2B5EF4-FFF2-40B4-BE49-F238E27FC236}">
                <a16:creationId xmlns:a16="http://schemas.microsoft.com/office/drawing/2014/main" id="{28376AF5-9C64-DEA0-52D1-817F863AE4CF}"/>
              </a:ext>
            </a:extLst>
          </p:cNvPr>
          <p:cNvSpPr>
            <a:spLocks noGrp="1" noChangeArrowheads="1"/>
          </p:cNvSpPr>
          <p:nvPr>
            <p:ph idx="1"/>
          </p:nvPr>
        </p:nvSpPr>
        <p:spPr bwMode="auto">
          <a:xfrm>
            <a:off x="1109747" y="3554706"/>
            <a:ext cx="6924501" cy="214418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a:ln>
                  <a:noFill/>
                </a:ln>
                <a:solidFill>
                  <a:srgbClr val="202124"/>
                </a:solidFill>
                <a:effectLst/>
                <a:latin typeface="inherit"/>
              </a:rPr>
              <a:t>From the results of material expert validation regarding the </a:t>
            </a:r>
            <a:r>
              <a:rPr kumimoji="0" lang="en-US" altLang="en-US" sz="2400" i="0" u="none" strike="noStrike" cap="none" normalizeH="0" baseline="0" dirty="0" err="1">
                <a:ln>
                  <a:noFill/>
                </a:ln>
                <a:solidFill>
                  <a:srgbClr val="202124"/>
                </a:solidFill>
                <a:effectLst/>
                <a:latin typeface="inherit"/>
              </a:rPr>
              <a:t>the</a:t>
            </a:r>
            <a:r>
              <a:rPr kumimoji="0" lang="en-US" altLang="en-US" sz="2400" i="0" u="none" strike="noStrike" cap="none" normalizeH="0" baseline="0" dirty="0">
                <a:ln>
                  <a:noFill/>
                </a:ln>
                <a:solidFill>
                  <a:srgbClr val="202124"/>
                </a:solidFill>
                <a:effectLst/>
                <a:latin typeface="inherit"/>
              </a:rPr>
              <a:t> </a:t>
            </a:r>
            <a:r>
              <a:rPr lang="en-ID" sz="24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a:t>
            </a:r>
            <a:r>
              <a:rPr kumimoji="0" lang="en-US" altLang="en-US" sz="2100" b="0" i="0" u="none" strike="noStrike" cap="none" normalizeH="0" baseline="0" dirty="0">
                <a:ln>
                  <a:noFill/>
                </a:ln>
                <a:solidFill>
                  <a:srgbClr val="202124"/>
                </a:solidFill>
                <a:effectLst/>
                <a:latin typeface="inherit"/>
              </a:rPr>
              <a:t> and research-based feed, it can be concluded that the material on </a:t>
            </a:r>
            <a:r>
              <a:rPr kumimoji="0" lang="en-US" altLang="en-US" sz="2400" i="0" u="none" strike="noStrike" cap="none" normalizeH="0" baseline="0" dirty="0">
                <a:ln>
                  <a:noFill/>
                </a:ln>
                <a:solidFill>
                  <a:srgbClr val="202124"/>
                </a:solidFill>
                <a:effectLst/>
                <a:latin typeface="inherit"/>
              </a:rPr>
              <a:t>the </a:t>
            </a:r>
            <a:r>
              <a:rPr lang="en-ID" sz="24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 </a:t>
            </a:r>
            <a:r>
              <a:rPr kumimoji="0" lang="en-US" altLang="en-US" sz="2100" b="0" i="0" u="none" strike="noStrike" cap="none" normalizeH="0" baseline="0" dirty="0">
                <a:ln>
                  <a:noFill/>
                </a:ln>
                <a:solidFill>
                  <a:srgbClr val="202124"/>
                </a:solidFill>
                <a:effectLst/>
                <a:latin typeface="inherit"/>
              </a:rPr>
              <a:t>is in the "Very Good" criteria with an average percentage of 90,75.</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398" y="980728"/>
            <a:ext cx="6781800" cy="792088"/>
          </a:xfrm>
        </p:spPr>
        <p:txBody>
          <a:bodyPr>
            <a:normAutofit fontScale="90000"/>
          </a:bodyPr>
          <a:lstStyle/>
          <a:p>
            <a:r>
              <a:rPr kumimoji="0" lang="en-US" altLang="en-US" sz="3200" b="0" i="0" u="none" strike="noStrike" cap="none" normalizeH="0" baseline="0" dirty="0">
                <a:ln>
                  <a:noFill/>
                </a:ln>
                <a:solidFill>
                  <a:srgbClr val="202124"/>
                </a:solidFill>
                <a:effectLst/>
                <a:latin typeface="Impact" panose="020B0806030902050204" pitchFamily="34" charset="0"/>
              </a:rPr>
              <a:t>Book Design Feasibility by Design Experts</a:t>
            </a:r>
            <a:endParaRPr lang="id-ID" sz="3200" dirty="0">
              <a:latin typeface="Impact" panose="020B0806030902050204" pitchFamily="34" charset="0"/>
            </a:endParaRPr>
          </a:p>
        </p:txBody>
      </p:sp>
      <p:sp>
        <p:nvSpPr>
          <p:cNvPr id="3" name="Content Placeholder 2"/>
          <p:cNvSpPr>
            <a:spLocks noGrp="1"/>
          </p:cNvSpPr>
          <p:nvPr>
            <p:ph idx="1"/>
          </p:nvPr>
        </p:nvSpPr>
        <p:spPr>
          <a:xfrm>
            <a:off x="1675958" y="1988840"/>
            <a:ext cx="6623417" cy="3886200"/>
          </a:xfrm>
        </p:spPr>
        <p:txBody>
          <a:bodyPr>
            <a:normAutofit/>
          </a:bodyPr>
          <a:lstStyle/>
          <a:p>
            <a:pPr algn="just"/>
            <a:endParaRPr lang="id-ID" dirty="0"/>
          </a:p>
        </p:txBody>
      </p:sp>
      <p:sp>
        <p:nvSpPr>
          <p:cNvPr id="4" name="Rectangle 1">
            <a:extLst>
              <a:ext uri="{FF2B5EF4-FFF2-40B4-BE49-F238E27FC236}">
                <a16:creationId xmlns:a16="http://schemas.microsoft.com/office/drawing/2014/main" id="{F824EA04-E442-D62D-9AB7-D8A06F31BE6B}"/>
              </a:ext>
            </a:extLst>
          </p:cNvPr>
          <p:cNvSpPr>
            <a:spLocks noChangeArrowheads="1"/>
          </p:cNvSpPr>
          <p:nvPr/>
        </p:nvSpPr>
        <p:spPr bwMode="auto">
          <a:xfrm>
            <a:off x="2558092" y="8645790"/>
            <a:ext cx="4904961" cy="34369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5" name="Rectangle 1">
            <a:extLst>
              <a:ext uri="{FF2B5EF4-FFF2-40B4-BE49-F238E27FC236}">
                <a16:creationId xmlns:a16="http://schemas.microsoft.com/office/drawing/2014/main" id="{F5373E7E-AD87-F75F-BEAD-3B87DE2B7506}"/>
              </a:ext>
            </a:extLst>
          </p:cNvPr>
          <p:cNvSpPr>
            <a:spLocks noChangeArrowheads="1"/>
          </p:cNvSpPr>
          <p:nvPr/>
        </p:nvSpPr>
        <p:spPr bwMode="auto">
          <a:xfrm>
            <a:off x="1186241" y="1988840"/>
            <a:ext cx="6953977" cy="34214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202124"/>
                </a:solidFill>
                <a:effectLst/>
                <a:latin typeface="inherit"/>
              </a:rPr>
              <a:t>Validation of product design is intended to find out the opinion of design experts regarding the design of </a:t>
            </a:r>
            <a:r>
              <a:rPr lang="en-ID" sz="28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a:t>
            </a:r>
            <a:r>
              <a:rPr kumimoji="0" lang="en-US" altLang="en-US" sz="2800" b="0" i="0" u="none" strike="noStrike" cap="none" normalizeH="0" baseline="0" dirty="0">
                <a:ln>
                  <a:noFill/>
                </a:ln>
                <a:solidFill>
                  <a:srgbClr val="202124"/>
                </a:solidFill>
                <a:effectLst/>
                <a:latin typeface="inherit"/>
              </a:rPr>
              <a:t> . Validation of the design expert for the development of </a:t>
            </a:r>
            <a:r>
              <a:rPr lang="en-ID" sz="28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a:t>
            </a:r>
            <a:r>
              <a:rPr kumimoji="0" lang="en-US" altLang="en-US" sz="2800" b="0" i="0" u="none" strike="noStrike" cap="none" normalizeH="0" baseline="0" dirty="0">
                <a:ln>
                  <a:noFill/>
                </a:ln>
                <a:solidFill>
                  <a:srgbClr val="202124"/>
                </a:solidFill>
                <a:effectLst/>
                <a:latin typeface="inherit"/>
              </a:rPr>
              <a:t> was carried out by a lecture who is an art lecturer at Medan State University.</a:t>
            </a:r>
            <a:r>
              <a:rPr kumimoji="0" lang="en-US" altLang="en-US" sz="800" b="0" i="0" u="none" strike="noStrike" cap="none" normalizeH="0" baseline="0" dirty="0">
                <a:ln>
                  <a:noFill/>
                </a:ln>
                <a:solidFill>
                  <a:schemeClr val="tx1"/>
                </a:solidFill>
                <a:effectLst/>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66794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6EA01E9-8858-AF30-EBB8-073AD5C35C25}"/>
              </a:ext>
            </a:extLst>
          </p:cNvPr>
          <p:cNvGraphicFramePr>
            <a:graphicFrameLocks noGrp="1"/>
          </p:cNvGraphicFramePr>
          <p:nvPr>
            <p:extLst>
              <p:ext uri="{D42A27DB-BD31-4B8C-83A1-F6EECF244321}">
                <p14:modId xmlns:p14="http://schemas.microsoft.com/office/powerpoint/2010/main" val="2980986406"/>
              </p:ext>
            </p:extLst>
          </p:nvPr>
        </p:nvGraphicFramePr>
        <p:xfrm>
          <a:off x="755576" y="689998"/>
          <a:ext cx="7560840" cy="2518144"/>
        </p:xfrm>
        <a:graphic>
          <a:graphicData uri="http://schemas.openxmlformats.org/drawingml/2006/table">
            <a:tbl>
              <a:tblPr firstRow="1" firstCol="1" bandRow="1">
                <a:tableStyleId>{5C22544A-7EE6-4342-B048-85BDC9FD1C3A}</a:tableStyleId>
              </a:tblPr>
              <a:tblGrid>
                <a:gridCol w="370677">
                  <a:extLst>
                    <a:ext uri="{9D8B030D-6E8A-4147-A177-3AD203B41FA5}">
                      <a16:colId xmlns:a16="http://schemas.microsoft.com/office/drawing/2014/main" val="3490139902"/>
                    </a:ext>
                  </a:extLst>
                </a:gridCol>
                <a:gridCol w="2350874">
                  <a:extLst>
                    <a:ext uri="{9D8B030D-6E8A-4147-A177-3AD203B41FA5}">
                      <a16:colId xmlns:a16="http://schemas.microsoft.com/office/drawing/2014/main" val="3446586658"/>
                    </a:ext>
                  </a:extLst>
                </a:gridCol>
                <a:gridCol w="1520752">
                  <a:extLst>
                    <a:ext uri="{9D8B030D-6E8A-4147-A177-3AD203B41FA5}">
                      <a16:colId xmlns:a16="http://schemas.microsoft.com/office/drawing/2014/main" val="2870770000"/>
                    </a:ext>
                  </a:extLst>
                </a:gridCol>
                <a:gridCol w="1936301">
                  <a:extLst>
                    <a:ext uri="{9D8B030D-6E8A-4147-A177-3AD203B41FA5}">
                      <a16:colId xmlns:a16="http://schemas.microsoft.com/office/drawing/2014/main" val="3708011262"/>
                    </a:ext>
                  </a:extLst>
                </a:gridCol>
                <a:gridCol w="1382236">
                  <a:extLst>
                    <a:ext uri="{9D8B030D-6E8A-4147-A177-3AD203B41FA5}">
                      <a16:colId xmlns:a16="http://schemas.microsoft.com/office/drawing/2014/main" val="1995895378"/>
                    </a:ext>
                  </a:extLst>
                </a:gridCol>
              </a:tblGrid>
              <a:tr h="834276">
                <a:tc>
                  <a:txBody>
                    <a:bodyPr/>
                    <a:lstStyle/>
                    <a:p>
                      <a:pPr algn="ctr">
                        <a:lnSpc>
                          <a:spcPct val="150000"/>
                        </a:lnSpc>
                        <a:spcAft>
                          <a:spcPts val="1000"/>
                        </a:spcAft>
                        <a:tabLst>
                          <a:tab pos="540385" algn="l"/>
                        </a:tabLst>
                      </a:pPr>
                      <a:r>
                        <a:rPr lang="id-ID" sz="1600" kern="100">
                          <a:effectLst/>
                        </a:rPr>
                        <a:t>No</a:t>
                      </a:r>
                      <a:endParaRPr lang="en-ID"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latin typeface="Calibri" panose="020F0502020204030204" pitchFamily="34" charset="0"/>
                          <a:ea typeface="Calibri" panose="020F0502020204030204" pitchFamily="34" charset="0"/>
                          <a:cs typeface="Arial" panose="020B0604020202020204" pitchFamily="34" charset="0"/>
                        </a:rPr>
                        <a:t>Scored Component</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Number of Validator Score</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Feasibility Score</a:t>
                      </a:r>
                      <a:r>
                        <a:rPr lang="id-ID" sz="1600" kern="100" dirty="0">
                          <a:effectLst/>
                        </a:rPr>
                        <a:t>(%)</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Criteria</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52304882"/>
                  </a:ext>
                </a:extLst>
              </a:tr>
              <a:tr h="393627">
                <a:tc>
                  <a:txBody>
                    <a:bodyPr/>
                    <a:lstStyle/>
                    <a:p>
                      <a:pPr algn="ctr">
                        <a:lnSpc>
                          <a:spcPct val="150000"/>
                        </a:lnSpc>
                        <a:spcAft>
                          <a:spcPts val="1000"/>
                        </a:spcAft>
                        <a:tabLst>
                          <a:tab pos="540385" algn="l"/>
                        </a:tabLst>
                      </a:pPr>
                      <a:r>
                        <a:rPr lang="id-ID" sz="1600" kern="100">
                          <a:effectLst/>
                        </a:rPr>
                        <a:t>1</a:t>
                      </a:r>
                      <a:endParaRPr lang="en-ID"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Model Cover Design</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id-ID" sz="1600" kern="100">
                          <a:effectLst/>
                        </a:rPr>
                        <a:t>4.5</a:t>
                      </a:r>
                      <a:r>
                        <a:rPr lang="en-US" sz="1600" kern="100">
                          <a:effectLst/>
                        </a:rPr>
                        <a:t>0</a:t>
                      </a:r>
                      <a:endParaRPr lang="en-ID"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id-ID" sz="1600" kern="100">
                          <a:effectLst/>
                        </a:rPr>
                        <a:t>9</a:t>
                      </a:r>
                      <a:r>
                        <a:rPr lang="en-US" sz="1600" kern="100">
                          <a:effectLst/>
                        </a:rPr>
                        <a:t>0</a:t>
                      </a:r>
                      <a:endParaRPr lang="en-ID"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Very Good</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0335749"/>
                  </a:ext>
                </a:extLst>
              </a:tr>
              <a:tr h="502987">
                <a:tc>
                  <a:txBody>
                    <a:bodyPr/>
                    <a:lstStyle/>
                    <a:p>
                      <a:pPr algn="ctr">
                        <a:lnSpc>
                          <a:spcPct val="150000"/>
                        </a:lnSpc>
                        <a:spcAft>
                          <a:spcPts val="1000"/>
                        </a:spcAft>
                        <a:tabLst>
                          <a:tab pos="540385" algn="l"/>
                        </a:tabLst>
                      </a:pPr>
                      <a:r>
                        <a:rPr lang="id-ID" sz="1600" kern="100">
                          <a:effectLst/>
                        </a:rPr>
                        <a:t>2</a:t>
                      </a:r>
                      <a:endParaRPr lang="en-ID"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id-ID" sz="1600" kern="100" dirty="0">
                          <a:effectLst/>
                        </a:rPr>
                        <a:t>T</a:t>
                      </a:r>
                      <a:r>
                        <a:rPr lang="en-US" sz="1600" kern="100" dirty="0">
                          <a:effectLst/>
                        </a:rPr>
                        <a:t>y</a:t>
                      </a:r>
                      <a:r>
                        <a:rPr lang="id-ID" sz="1600" kern="100" dirty="0">
                          <a:effectLst/>
                        </a:rPr>
                        <a:t>pograf</a:t>
                      </a:r>
                      <a:r>
                        <a:rPr lang="en-US" sz="1600" kern="100" dirty="0">
                          <a:effectLst/>
                        </a:rPr>
                        <a:t>y</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id-ID" sz="1600" kern="100">
                          <a:effectLst/>
                        </a:rPr>
                        <a:t>4.50</a:t>
                      </a:r>
                      <a:endParaRPr lang="en-ID"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a:effectLst/>
                        </a:rPr>
                        <a:t>89</a:t>
                      </a:r>
                      <a:endParaRPr lang="en-ID"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Very Good</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96294010"/>
                  </a:ext>
                </a:extLst>
              </a:tr>
              <a:tr h="393627">
                <a:tc>
                  <a:txBody>
                    <a:bodyPr/>
                    <a:lstStyle/>
                    <a:p>
                      <a:pPr algn="ctr">
                        <a:lnSpc>
                          <a:spcPct val="150000"/>
                        </a:lnSpc>
                        <a:spcAft>
                          <a:spcPts val="1000"/>
                        </a:spcAft>
                        <a:tabLst>
                          <a:tab pos="540385" algn="l"/>
                        </a:tabLst>
                      </a:pPr>
                      <a:r>
                        <a:rPr lang="id-ID" sz="1600" kern="100" dirty="0">
                          <a:effectLst/>
                        </a:rPr>
                        <a:t>3</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Content Design</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id-ID" sz="1600" kern="100" dirty="0">
                          <a:effectLst/>
                        </a:rPr>
                        <a:t>4.50</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90</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Very Good</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97137373"/>
                  </a:ext>
                </a:extLst>
              </a:tr>
              <a:tr h="393627">
                <a:tc gridSpan="2">
                  <a:txBody>
                    <a:bodyPr/>
                    <a:lstStyle/>
                    <a:p>
                      <a:pPr algn="ctr">
                        <a:lnSpc>
                          <a:spcPct val="150000"/>
                        </a:lnSpc>
                        <a:spcAft>
                          <a:spcPts val="1000"/>
                        </a:spcAft>
                        <a:tabLst>
                          <a:tab pos="540385" algn="l"/>
                        </a:tabLst>
                      </a:pPr>
                      <a:r>
                        <a:rPr lang="id-ID" sz="1600" kern="100" dirty="0">
                          <a:effectLst/>
                        </a:rPr>
                        <a:t>Rata-rata</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ID"/>
                    </a:p>
                  </a:txBody>
                  <a:tcPr/>
                </a:tc>
                <a:tc>
                  <a:txBody>
                    <a:bodyPr/>
                    <a:lstStyle/>
                    <a:p>
                      <a:pPr algn="ctr">
                        <a:lnSpc>
                          <a:spcPct val="150000"/>
                        </a:lnSpc>
                        <a:spcAft>
                          <a:spcPts val="1000"/>
                        </a:spcAft>
                        <a:tabLst>
                          <a:tab pos="540385" algn="l"/>
                        </a:tabLst>
                      </a:pPr>
                      <a:r>
                        <a:rPr lang="id-ID" sz="1600" kern="100">
                          <a:effectLst/>
                        </a:rPr>
                        <a:t>4,53</a:t>
                      </a:r>
                      <a:endParaRPr lang="en-ID"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id-ID" sz="1600" kern="100" dirty="0">
                          <a:effectLst/>
                        </a:rPr>
                        <a:t>9</a:t>
                      </a:r>
                      <a:r>
                        <a:rPr lang="en-US" sz="1600" kern="100" dirty="0">
                          <a:effectLst/>
                        </a:rPr>
                        <a:t>0,5</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50000"/>
                        </a:lnSpc>
                        <a:spcAft>
                          <a:spcPts val="1000"/>
                        </a:spcAft>
                        <a:tabLst>
                          <a:tab pos="540385" algn="l"/>
                        </a:tabLst>
                      </a:pPr>
                      <a:r>
                        <a:rPr lang="en-US" sz="1600" kern="100" dirty="0">
                          <a:effectLst/>
                        </a:rPr>
                        <a:t>Very Good</a:t>
                      </a:r>
                      <a:endParaRPr lang="en-ID"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78313804"/>
                  </a:ext>
                </a:extLst>
              </a:tr>
            </a:tbl>
          </a:graphicData>
        </a:graphic>
      </p:graphicFrame>
      <p:sp>
        <p:nvSpPr>
          <p:cNvPr id="4" name="Rectangle 1">
            <a:extLst>
              <a:ext uri="{FF2B5EF4-FFF2-40B4-BE49-F238E27FC236}">
                <a16:creationId xmlns:a16="http://schemas.microsoft.com/office/drawing/2014/main" id="{BAE04261-FA5F-BA43-B587-B8A006795E6A}"/>
              </a:ext>
            </a:extLst>
          </p:cNvPr>
          <p:cNvSpPr>
            <a:spLocks noGrp="1" noChangeArrowheads="1"/>
          </p:cNvSpPr>
          <p:nvPr>
            <p:ph idx="1"/>
          </p:nvPr>
        </p:nvSpPr>
        <p:spPr bwMode="auto">
          <a:xfrm>
            <a:off x="755576" y="4238654"/>
            <a:ext cx="7560840"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a:ln>
                  <a:noFill/>
                </a:ln>
                <a:solidFill>
                  <a:srgbClr val="202124"/>
                </a:solidFill>
                <a:effectLst/>
                <a:latin typeface="inherit"/>
              </a:rPr>
              <a:t>From the results of the design expert's validation of research-based Non-Text Books, it can be concluded that the material for </a:t>
            </a:r>
            <a:r>
              <a:rPr lang="en-ID" sz="20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a:t>
            </a:r>
            <a:r>
              <a:rPr kumimoji="0" lang="en-US" altLang="en-US" sz="2000" b="0" i="0" u="none" strike="noStrike" cap="none" normalizeH="0" baseline="0" dirty="0">
                <a:ln>
                  <a:noFill/>
                </a:ln>
                <a:solidFill>
                  <a:srgbClr val="202124"/>
                </a:solidFill>
                <a:effectLst/>
                <a:latin typeface="inherit"/>
              </a:rPr>
              <a:t> </a:t>
            </a:r>
            <a:r>
              <a:rPr kumimoji="0" lang="en-US" altLang="en-US" sz="2100" b="0" i="0" u="none" strike="noStrike" cap="none" normalizeH="0" baseline="0" dirty="0">
                <a:ln>
                  <a:noFill/>
                </a:ln>
                <a:solidFill>
                  <a:srgbClr val="202124"/>
                </a:solidFill>
                <a:effectLst/>
                <a:latin typeface="inherit"/>
              </a:rPr>
              <a:t>is in the "Very Good" criteria. Valid is said if the results obtained are between 90-100. The validation results for the book design show a score of 90,5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1971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14338"/>
            <a:ext cx="6781800" cy="1600200"/>
          </a:xfrm>
        </p:spPr>
        <p:txBody>
          <a:bodyPr/>
          <a:lstStyle/>
          <a:p>
            <a:r>
              <a:rPr lang="id-ID" dirty="0"/>
              <a:t>Conclusion</a:t>
            </a:r>
          </a:p>
        </p:txBody>
      </p:sp>
      <p:sp>
        <p:nvSpPr>
          <p:cNvPr id="4" name="Rectangle 1">
            <a:extLst>
              <a:ext uri="{FF2B5EF4-FFF2-40B4-BE49-F238E27FC236}">
                <a16:creationId xmlns:a16="http://schemas.microsoft.com/office/drawing/2014/main" id="{9B2383A0-EAC8-541B-A9D7-154B05107C51}"/>
              </a:ext>
            </a:extLst>
          </p:cNvPr>
          <p:cNvSpPr>
            <a:spLocks noChangeArrowheads="1"/>
          </p:cNvSpPr>
          <p:nvPr/>
        </p:nvSpPr>
        <p:spPr bwMode="auto">
          <a:xfrm>
            <a:off x="472776" y="2615863"/>
            <a:ext cx="8172400"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457200" marR="0" lvl="0" indent="-457200" algn="just" defTabSz="914400" rtl="0" eaLnBrk="0" fontAlgn="base" latinLnBrk="0" hangingPunct="0">
              <a:lnSpc>
                <a:spcPct val="100000"/>
              </a:lnSpc>
              <a:spcBef>
                <a:spcPct val="0"/>
              </a:spcBef>
              <a:spcAft>
                <a:spcPct val="0"/>
              </a:spcAft>
              <a:buClrTx/>
              <a:buSzTx/>
              <a:buFontTx/>
              <a:buAutoNum type="arabicPeriod"/>
              <a:tabLst/>
            </a:pPr>
            <a:r>
              <a:rPr kumimoji="0" lang="en-US" altLang="en-US" sz="2100" b="0" i="0" u="none" strike="noStrike" cap="none" normalizeH="0" baseline="0" dirty="0">
                <a:ln>
                  <a:noFill/>
                </a:ln>
                <a:solidFill>
                  <a:srgbClr val="202124"/>
                </a:solidFill>
                <a:effectLst/>
                <a:latin typeface="inherit"/>
              </a:rPr>
              <a:t>The suitability of the contents of </a:t>
            </a:r>
            <a:r>
              <a:rPr lang="en-ID" sz="20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a:t>
            </a:r>
            <a:r>
              <a:rPr kumimoji="0" lang="en-US" altLang="en-US" sz="2000" b="0" i="0" u="none" strike="noStrike" cap="none" normalizeH="0" baseline="0" dirty="0">
                <a:ln>
                  <a:noFill/>
                </a:ln>
                <a:solidFill>
                  <a:srgbClr val="202124"/>
                </a:solidFill>
                <a:effectLst/>
                <a:latin typeface="inherit"/>
              </a:rPr>
              <a:t> </a:t>
            </a:r>
            <a:r>
              <a:rPr kumimoji="0" lang="en-US" altLang="en-US" sz="2100" b="0" i="0" u="none" strike="noStrike" cap="none" normalizeH="0" baseline="0" dirty="0">
                <a:ln>
                  <a:noFill/>
                </a:ln>
                <a:solidFill>
                  <a:srgbClr val="202124"/>
                </a:solidFill>
                <a:effectLst/>
                <a:latin typeface="inherit"/>
              </a:rPr>
              <a:t>being developed as a whole is in the very good </a:t>
            </a:r>
          </a:p>
          <a:p>
            <a:pPr marL="457200" marR="0" lvl="0" indent="-457200" algn="just" defTabSz="914400" rtl="0" eaLnBrk="0" fontAlgn="base" latinLnBrk="0" hangingPunct="0">
              <a:lnSpc>
                <a:spcPct val="100000"/>
              </a:lnSpc>
              <a:spcBef>
                <a:spcPct val="0"/>
              </a:spcBef>
              <a:spcAft>
                <a:spcPct val="0"/>
              </a:spcAft>
              <a:buClrTx/>
              <a:buSzTx/>
              <a:buFontTx/>
              <a:buAutoNum type="arabicPeriod"/>
              <a:tabLst/>
            </a:pPr>
            <a:r>
              <a:rPr kumimoji="0" lang="en-US" altLang="en-US" sz="2100" b="0" i="0" u="none" strike="noStrike" cap="none" normalizeH="0" baseline="0" dirty="0">
                <a:ln>
                  <a:noFill/>
                </a:ln>
                <a:solidFill>
                  <a:srgbClr val="202124"/>
                </a:solidFill>
                <a:effectLst/>
                <a:latin typeface="inherit"/>
              </a:rPr>
              <a:t>The feasibility of the design and learning design for the presentation of the developed </a:t>
            </a:r>
            <a:r>
              <a:rPr lang="en-ID" sz="2000" kern="100" dirty="0">
                <a:solidFill>
                  <a:srgbClr val="333333"/>
                </a:solidFill>
                <a:effectLst/>
                <a:latin typeface="inherit"/>
                <a:ea typeface="Calibri" panose="020F0502020204030204" pitchFamily="34" charset="0"/>
                <a:cs typeface="Times New Roman" panose="02020603050405020304" pitchFamily="18" charset="0"/>
              </a:rPr>
              <a:t>Training Model For Teaching Materials Based On Science Literacy</a:t>
            </a:r>
            <a:r>
              <a:rPr kumimoji="0" lang="en-US" altLang="en-US" sz="2000" b="0" i="0" u="none" strike="noStrike" cap="none" normalizeH="0" baseline="0" dirty="0">
                <a:ln>
                  <a:noFill/>
                </a:ln>
                <a:solidFill>
                  <a:srgbClr val="202124"/>
                </a:solidFill>
                <a:effectLst/>
                <a:latin typeface="inherit"/>
              </a:rPr>
              <a:t> </a:t>
            </a:r>
            <a:r>
              <a:rPr kumimoji="0" lang="en-US" altLang="en-US" sz="2100" b="0" i="0" u="none" strike="noStrike" cap="none" normalizeH="0" baseline="0" dirty="0">
                <a:ln>
                  <a:noFill/>
                </a:ln>
                <a:solidFill>
                  <a:srgbClr val="202124"/>
                </a:solidFill>
                <a:effectLst/>
                <a:latin typeface="inherit"/>
              </a:rPr>
              <a:t>as a whole is included in the very well developed category, overall it is included in the very good</a:t>
            </a:r>
          </a:p>
        </p:txBody>
      </p:sp>
    </p:spTree>
    <p:extLst>
      <p:ext uri="{BB962C8B-B14F-4D97-AF65-F5344CB8AC3E}">
        <p14:creationId xmlns:p14="http://schemas.microsoft.com/office/powerpoint/2010/main" val="4018031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921</TotalTime>
  <Words>711</Words>
  <Application>Microsoft Office PowerPoint</Application>
  <PresentationFormat>On-screen Show (4:3)</PresentationFormat>
  <Paragraphs>75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Impact</vt:lpstr>
      <vt:lpstr>inherit</vt:lpstr>
      <vt:lpstr>Open Sans</vt:lpstr>
      <vt:lpstr>Times New Roman</vt:lpstr>
      <vt:lpstr>NewsPrint</vt:lpstr>
      <vt:lpstr>PowerPoint Presentation</vt:lpstr>
      <vt:lpstr>Preliminary </vt:lpstr>
      <vt:lpstr>Research Metode</vt:lpstr>
      <vt:lpstr>Data collection technique</vt:lpstr>
      <vt:lpstr>Material Feasibility by Material Experts</vt:lpstr>
      <vt:lpstr>PowerPoint Presentation</vt:lpstr>
      <vt:lpstr>Book Design Feasibility by Design Experts</vt:lpstr>
      <vt:lpstr>PowerPoint Presentation</vt:lpstr>
      <vt:lpstr>Conclusion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Rahmad H. Gultom</cp:lastModifiedBy>
  <cp:revision>50</cp:revision>
  <dcterms:created xsi:type="dcterms:W3CDTF">2021-08-30T03:25:10Z</dcterms:created>
  <dcterms:modified xsi:type="dcterms:W3CDTF">2023-12-08T16:16:22Z</dcterms:modified>
</cp:coreProperties>
</file>