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11"/>
  </p:handoutMasterIdLst>
  <p:sldIdLst>
    <p:sldId id="256" r:id="rId4"/>
    <p:sldId id="299" r:id="rId5"/>
    <p:sldId id="340" r:id="rId6"/>
    <p:sldId id="336" r:id="rId7"/>
    <p:sldId id="345" r:id="rId8"/>
    <p:sldId id="265" r:id="rId9"/>
    <p:sldId id="261" r:id="rId10"/>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2F3"/>
    <a:srgbClr val="127EC3"/>
    <a:srgbClr val="FEFEFE"/>
    <a:srgbClr val="9EDE61"/>
    <a:srgbClr val="96D5ED"/>
    <a:srgbClr val="84C441"/>
    <a:srgbClr val="135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5696B-D04F-43DB-A876-00068AB5C7EA}" v="315" dt="2023-12-11T17:30:18.234"/>
    <p1510:client id="{DB634007-5DE6-4FBA-9D47-16F40FD94565}" v="2" dt="2023-12-12T02:32:57.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53" autoAdjust="0"/>
    <p:restoredTop sz="94660"/>
  </p:normalViewPr>
  <p:slideViewPr>
    <p:cSldViewPr snapToGrid="0">
      <p:cViewPr varScale="1">
        <p:scale>
          <a:sx n="60" d="100"/>
          <a:sy n="60" d="100"/>
        </p:scale>
        <p:origin x="512" y="44"/>
      </p:cViewPr>
      <p:guideLst>
        <p:guide orient="horz" pos="2448"/>
        <p:guide pos="3840"/>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AE7A7-99B5-42F0-A9FA-85FCE9163E13}"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n-US"/>
        </a:p>
      </dgm:t>
    </dgm:pt>
    <dgm:pt modelId="{2100EDE1-D1D6-4E2C-A5F7-951EF76E47DF}">
      <dgm:prSet phldrT="[Text]" custT="1"/>
      <dgm:spPr/>
      <dgm:t>
        <a:bodyPr/>
        <a:lstStyle/>
        <a:p>
          <a:r>
            <a:rPr lang="en-US" sz="1800" dirty="0">
              <a:latin typeface="Bell MT" panose="02020503060305020303" pitchFamily="18" charset="0"/>
            </a:rPr>
            <a:t>Research Design</a:t>
          </a:r>
        </a:p>
      </dgm:t>
    </dgm:pt>
    <dgm:pt modelId="{804836E3-FC13-4798-95BC-953344874DB8}" type="parTrans" cxnId="{8DAC3DEA-D5ED-4377-B9B8-6F23F91FF90F}">
      <dgm:prSet/>
      <dgm:spPr/>
      <dgm:t>
        <a:bodyPr/>
        <a:lstStyle/>
        <a:p>
          <a:endParaRPr lang="en-US" sz="1400">
            <a:latin typeface="Bell MT" panose="02020503060305020303" pitchFamily="18" charset="0"/>
          </a:endParaRPr>
        </a:p>
      </dgm:t>
    </dgm:pt>
    <dgm:pt modelId="{FE5E6459-C652-4B9F-A76F-84D578EEC178}" type="sibTrans" cxnId="{8DAC3DEA-D5ED-4377-B9B8-6F23F91FF90F}">
      <dgm:prSet/>
      <dgm:spPr/>
      <dgm:t>
        <a:bodyPr/>
        <a:lstStyle/>
        <a:p>
          <a:endParaRPr lang="en-US" sz="1400">
            <a:latin typeface="Bell MT" panose="02020503060305020303" pitchFamily="18" charset="0"/>
          </a:endParaRPr>
        </a:p>
      </dgm:t>
    </dgm:pt>
    <dgm:pt modelId="{A50B8A27-C895-47D6-9E19-8D61BF34D3B4}">
      <dgm:prSet phldrT="[Text]" custT="1"/>
      <dgm:spPr/>
      <dgm:t>
        <a:bodyPr/>
        <a:lstStyle/>
        <a:p>
          <a:r>
            <a:rPr lang="en-US" sz="1800" dirty="0" err="1">
              <a:latin typeface="Bell MT" panose="02020503060305020303" pitchFamily="18" charset="0"/>
            </a:rPr>
            <a:t>Partisipant</a:t>
          </a:r>
          <a:r>
            <a:rPr lang="en-US" sz="1800" dirty="0">
              <a:latin typeface="Bell MT" panose="02020503060305020303" pitchFamily="18" charset="0"/>
            </a:rPr>
            <a:t>, and location </a:t>
          </a:r>
        </a:p>
      </dgm:t>
    </dgm:pt>
    <dgm:pt modelId="{BF0A3EA4-3B84-4452-AF30-59B59C7A103D}" type="parTrans" cxnId="{663A5F47-3AEC-473F-BDAE-21E384675D23}">
      <dgm:prSet/>
      <dgm:spPr/>
      <dgm:t>
        <a:bodyPr/>
        <a:lstStyle/>
        <a:p>
          <a:endParaRPr lang="en-US" sz="1400">
            <a:latin typeface="Bell MT" panose="02020503060305020303" pitchFamily="18" charset="0"/>
          </a:endParaRPr>
        </a:p>
      </dgm:t>
    </dgm:pt>
    <dgm:pt modelId="{0830BF0E-2DE1-443A-9D69-80607CCC3DCD}" type="sibTrans" cxnId="{663A5F47-3AEC-473F-BDAE-21E384675D23}">
      <dgm:prSet/>
      <dgm:spPr/>
      <dgm:t>
        <a:bodyPr/>
        <a:lstStyle/>
        <a:p>
          <a:endParaRPr lang="en-US" sz="1400">
            <a:latin typeface="Bell MT" panose="02020503060305020303" pitchFamily="18" charset="0"/>
          </a:endParaRPr>
        </a:p>
      </dgm:t>
    </dgm:pt>
    <dgm:pt modelId="{BCB98338-09EB-400F-B498-1153EF35BB51}">
      <dgm:prSet phldrT="[Text]" custT="1"/>
      <dgm:spPr/>
      <dgm:t>
        <a:bodyPr/>
        <a:lstStyle/>
        <a:p>
          <a:pPr algn="just"/>
          <a:r>
            <a:rPr lang="en-US" sz="1800">
              <a:latin typeface="Bell MT" panose="02020503060305020303" pitchFamily="18" charset="0"/>
            </a:rPr>
            <a:t>Qualitative approach</a:t>
          </a:r>
          <a:endParaRPr lang="en-US" sz="1800" dirty="0">
            <a:latin typeface="Bell MT" panose="02020503060305020303" pitchFamily="18" charset="0"/>
          </a:endParaRPr>
        </a:p>
      </dgm:t>
    </dgm:pt>
    <dgm:pt modelId="{02BE2268-F14C-4168-812B-6B693573DBBD}" type="parTrans" cxnId="{09B06508-EE92-45BE-81A1-DFAFC631C290}">
      <dgm:prSet/>
      <dgm:spPr/>
      <dgm:t>
        <a:bodyPr/>
        <a:lstStyle/>
        <a:p>
          <a:endParaRPr lang="en-US" sz="1400">
            <a:latin typeface="Bell MT" panose="02020503060305020303" pitchFamily="18" charset="0"/>
          </a:endParaRPr>
        </a:p>
      </dgm:t>
    </dgm:pt>
    <dgm:pt modelId="{07B3B4C7-1B9D-4F49-95E9-56DEAB7A0C64}" type="sibTrans" cxnId="{09B06508-EE92-45BE-81A1-DFAFC631C290}">
      <dgm:prSet/>
      <dgm:spPr/>
      <dgm:t>
        <a:bodyPr/>
        <a:lstStyle/>
        <a:p>
          <a:endParaRPr lang="en-US" sz="1400">
            <a:latin typeface="Bell MT" panose="02020503060305020303" pitchFamily="18" charset="0"/>
          </a:endParaRPr>
        </a:p>
      </dgm:t>
    </dgm:pt>
    <dgm:pt modelId="{CA115222-D883-4129-8AEC-A75E99CF205B}">
      <dgm:prSet phldrT="[Text]" custT="1"/>
      <dgm:spPr/>
      <dgm:t>
        <a:bodyPr/>
        <a:lstStyle/>
        <a:p>
          <a:r>
            <a:rPr lang="en-US" sz="1800" dirty="0">
              <a:latin typeface="Bell MT" panose="02020503060305020303" pitchFamily="18" charset="0"/>
            </a:rPr>
            <a:t>Choosing participant by </a:t>
          </a:r>
          <a:r>
            <a:rPr lang="en-US" sz="1800" i="1" dirty="0">
              <a:latin typeface="Bell MT" panose="02020503060305020303" pitchFamily="18" charset="0"/>
            </a:rPr>
            <a:t>Purposive Sampling</a:t>
          </a:r>
          <a:endParaRPr lang="en-US" sz="1800" dirty="0">
            <a:latin typeface="Bell MT" panose="02020503060305020303" pitchFamily="18" charset="0"/>
          </a:endParaRPr>
        </a:p>
      </dgm:t>
    </dgm:pt>
    <dgm:pt modelId="{041F3BEF-93D8-4281-B3AC-97BD3DBF3031}" type="parTrans" cxnId="{83B9E4EB-F9FB-4CA9-B61C-5F09549B9D04}">
      <dgm:prSet/>
      <dgm:spPr/>
      <dgm:t>
        <a:bodyPr/>
        <a:lstStyle/>
        <a:p>
          <a:endParaRPr lang="en-US" sz="1400">
            <a:latin typeface="Bell MT" panose="02020503060305020303" pitchFamily="18" charset="0"/>
          </a:endParaRPr>
        </a:p>
      </dgm:t>
    </dgm:pt>
    <dgm:pt modelId="{45FED444-0E57-4A92-8F46-2CED29D3D808}" type="sibTrans" cxnId="{83B9E4EB-F9FB-4CA9-B61C-5F09549B9D04}">
      <dgm:prSet/>
      <dgm:spPr/>
      <dgm:t>
        <a:bodyPr/>
        <a:lstStyle/>
        <a:p>
          <a:endParaRPr lang="en-US" sz="1400">
            <a:latin typeface="Bell MT" panose="02020503060305020303" pitchFamily="18" charset="0"/>
          </a:endParaRPr>
        </a:p>
      </dgm:t>
    </dgm:pt>
    <dgm:pt modelId="{A91DD629-3A8C-4B81-B8DF-E0C363325758}">
      <dgm:prSet phldrT="[Text]" custT="1"/>
      <dgm:spPr/>
      <dgm:t>
        <a:bodyPr/>
        <a:lstStyle/>
        <a:p>
          <a:r>
            <a:rPr lang="en-US" sz="1800" dirty="0">
              <a:latin typeface="Bell MT" panose="02020503060305020303" pitchFamily="18" charset="0"/>
            </a:rPr>
            <a:t>Technique data collection</a:t>
          </a:r>
        </a:p>
      </dgm:t>
    </dgm:pt>
    <dgm:pt modelId="{B9AAD211-42F6-4CB6-9BF1-D73EF43577A6}" type="parTrans" cxnId="{8E502694-2CBB-409E-A2B8-335302934181}">
      <dgm:prSet/>
      <dgm:spPr/>
      <dgm:t>
        <a:bodyPr/>
        <a:lstStyle/>
        <a:p>
          <a:endParaRPr lang="en-US" sz="1400">
            <a:latin typeface="Bell MT" panose="02020503060305020303" pitchFamily="18" charset="0"/>
          </a:endParaRPr>
        </a:p>
      </dgm:t>
    </dgm:pt>
    <dgm:pt modelId="{444C7314-6D47-4735-A7EE-1DC1FA093903}" type="sibTrans" cxnId="{8E502694-2CBB-409E-A2B8-335302934181}">
      <dgm:prSet/>
      <dgm:spPr/>
      <dgm:t>
        <a:bodyPr/>
        <a:lstStyle/>
        <a:p>
          <a:endParaRPr lang="en-US" sz="1400">
            <a:latin typeface="Bell MT" panose="02020503060305020303" pitchFamily="18" charset="0"/>
          </a:endParaRPr>
        </a:p>
      </dgm:t>
    </dgm:pt>
    <dgm:pt modelId="{59D28AB0-3B40-4613-B878-9370195C9366}">
      <dgm:prSet phldrT="[Text]" custT="1"/>
      <dgm:spPr/>
      <dgm:t>
        <a:bodyPr/>
        <a:lstStyle/>
        <a:p>
          <a:r>
            <a:rPr lang="en-US" sz="2000" dirty="0">
              <a:latin typeface="Bell MT" panose="02020503060305020303" pitchFamily="18" charset="0"/>
            </a:rPr>
            <a:t>Data Primer (in-depth interview)</a:t>
          </a:r>
        </a:p>
      </dgm:t>
    </dgm:pt>
    <dgm:pt modelId="{046ACECD-3585-4450-9B3B-27295D72E435}" type="parTrans" cxnId="{3B52313D-5D61-4E90-8675-C45BA9FFADA4}">
      <dgm:prSet/>
      <dgm:spPr/>
      <dgm:t>
        <a:bodyPr/>
        <a:lstStyle/>
        <a:p>
          <a:endParaRPr lang="en-US" sz="1400">
            <a:latin typeface="Bell MT" panose="02020503060305020303" pitchFamily="18" charset="0"/>
          </a:endParaRPr>
        </a:p>
      </dgm:t>
    </dgm:pt>
    <dgm:pt modelId="{4D6A37FC-D728-4272-94CE-BE2AB0C2B63A}" type="sibTrans" cxnId="{3B52313D-5D61-4E90-8675-C45BA9FFADA4}">
      <dgm:prSet/>
      <dgm:spPr/>
      <dgm:t>
        <a:bodyPr/>
        <a:lstStyle/>
        <a:p>
          <a:endParaRPr lang="en-US" sz="1400">
            <a:latin typeface="Bell MT" panose="02020503060305020303" pitchFamily="18" charset="0"/>
          </a:endParaRPr>
        </a:p>
      </dgm:t>
    </dgm:pt>
    <dgm:pt modelId="{84E3F7A9-75B1-47E0-A5B0-8958DFE4EB64}">
      <dgm:prSet phldrT="[Text]" custT="1"/>
      <dgm:spPr/>
      <dgm:t>
        <a:bodyPr/>
        <a:lstStyle/>
        <a:p>
          <a:r>
            <a:rPr lang="en-US" sz="1800" dirty="0">
              <a:latin typeface="Bell MT" panose="02020503060305020303" pitchFamily="18" charset="0"/>
            </a:rPr>
            <a:t>Primary data (principal)</a:t>
          </a:r>
        </a:p>
      </dgm:t>
    </dgm:pt>
    <dgm:pt modelId="{4FACC519-5F42-4369-BA06-48D44791C331}" type="parTrans" cxnId="{74B510FC-3417-4486-9089-60A1371E5606}">
      <dgm:prSet/>
      <dgm:spPr/>
      <dgm:t>
        <a:bodyPr/>
        <a:lstStyle/>
        <a:p>
          <a:endParaRPr lang="en-US"/>
        </a:p>
      </dgm:t>
    </dgm:pt>
    <dgm:pt modelId="{270029E1-6E2E-4B63-8B9A-AFA9B3C2754C}" type="sibTrans" cxnId="{74B510FC-3417-4486-9089-60A1371E5606}">
      <dgm:prSet/>
      <dgm:spPr/>
      <dgm:t>
        <a:bodyPr/>
        <a:lstStyle/>
        <a:p>
          <a:endParaRPr lang="en-US"/>
        </a:p>
      </dgm:t>
    </dgm:pt>
    <dgm:pt modelId="{9105CD03-7C86-46C9-873D-109F7B9C8560}">
      <dgm:prSet phldrT="[Text]" custT="1"/>
      <dgm:spPr/>
      <dgm:t>
        <a:bodyPr/>
        <a:lstStyle/>
        <a:p>
          <a:r>
            <a:rPr lang="en-US" sz="1800" dirty="0" err="1">
              <a:latin typeface="Bell MT" panose="02020503060305020303" pitchFamily="18" charset="0"/>
            </a:rPr>
            <a:t>Sekundery</a:t>
          </a:r>
          <a:r>
            <a:rPr lang="en-US" sz="1800" dirty="0">
              <a:latin typeface="Bell MT" panose="02020503060305020303" pitchFamily="18" charset="0"/>
            </a:rPr>
            <a:t> data (Documentation, Photo)</a:t>
          </a:r>
        </a:p>
      </dgm:t>
    </dgm:pt>
    <dgm:pt modelId="{2008BA49-655D-4EDD-BCBF-B0C974D2DA5D}" type="parTrans" cxnId="{EA66FC02-2932-40D7-919C-FFBAE0C1AD75}">
      <dgm:prSet/>
      <dgm:spPr/>
      <dgm:t>
        <a:bodyPr/>
        <a:lstStyle/>
        <a:p>
          <a:endParaRPr lang="en-US"/>
        </a:p>
      </dgm:t>
    </dgm:pt>
    <dgm:pt modelId="{BD3B3E71-0DC9-4E03-8967-1B2EFEC5C6F3}" type="sibTrans" cxnId="{EA66FC02-2932-40D7-919C-FFBAE0C1AD75}">
      <dgm:prSet/>
      <dgm:spPr/>
      <dgm:t>
        <a:bodyPr/>
        <a:lstStyle/>
        <a:p>
          <a:endParaRPr lang="en-US"/>
        </a:p>
      </dgm:t>
    </dgm:pt>
    <dgm:pt modelId="{969C5CE5-8524-477D-B839-A7785AF64EB4}">
      <dgm:prSet phldrT="[Text]" custT="1"/>
      <dgm:spPr/>
      <dgm:t>
        <a:bodyPr/>
        <a:lstStyle/>
        <a:p>
          <a:r>
            <a:rPr lang="en-US" sz="1800" dirty="0">
              <a:latin typeface="Bell MT" panose="02020503060305020303" pitchFamily="18" charset="0"/>
            </a:rPr>
            <a:t>Location at </a:t>
          </a:r>
          <a:r>
            <a:rPr lang="en-US" sz="1800" dirty="0" err="1">
              <a:latin typeface="Bell MT" panose="02020503060305020303" pitchFamily="18" charset="0"/>
            </a:rPr>
            <a:t>EDUfa</a:t>
          </a:r>
          <a:r>
            <a:rPr lang="en-US" sz="1800" dirty="0">
              <a:latin typeface="Bell MT" panose="02020503060305020303" pitchFamily="18" charset="0"/>
            </a:rPr>
            <a:t> Autism Therapy Centre Cirebon</a:t>
          </a:r>
        </a:p>
      </dgm:t>
    </dgm:pt>
    <dgm:pt modelId="{63735CCB-5BB5-4E6E-9931-0E2E3A1A6E43}" type="parTrans" cxnId="{B2A43E0C-F499-4F7A-B2E7-7FB7E95846BE}">
      <dgm:prSet/>
      <dgm:spPr/>
      <dgm:t>
        <a:bodyPr/>
        <a:lstStyle/>
        <a:p>
          <a:endParaRPr lang="en-US"/>
        </a:p>
      </dgm:t>
    </dgm:pt>
    <dgm:pt modelId="{4383A325-71E9-48B7-9580-60A5AC38FBE5}" type="sibTrans" cxnId="{B2A43E0C-F499-4F7A-B2E7-7FB7E95846BE}">
      <dgm:prSet/>
      <dgm:spPr/>
      <dgm:t>
        <a:bodyPr/>
        <a:lstStyle/>
        <a:p>
          <a:endParaRPr lang="en-US"/>
        </a:p>
      </dgm:t>
    </dgm:pt>
    <dgm:pt modelId="{18ED65E3-F160-4B86-A1F2-6A5E639A5375}">
      <dgm:prSet phldrT="[Text]" custT="1"/>
      <dgm:spPr/>
      <dgm:t>
        <a:bodyPr/>
        <a:lstStyle/>
        <a:p>
          <a:r>
            <a:rPr lang="en-US" sz="2000" dirty="0">
              <a:latin typeface="Bell MT" panose="02020503060305020303" pitchFamily="18" charset="0"/>
            </a:rPr>
            <a:t>Data </a:t>
          </a:r>
          <a:r>
            <a:rPr lang="en-US" sz="2000" dirty="0" err="1">
              <a:latin typeface="Bell MT" panose="02020503060305020303" pitchFamily="18" charset="0"/>
            </a:rPr>
            <a:t>Sekunder</a:t>
          </a:r>
          <a:r>
            <a:rPr lang="en-US" sz="2000" dirty="0">
              <a:latin typeface="Bell MT" panose="02020503060305020303" pitchFamily="18" charset="0"/>
            </a:rPr>
            <a:t> (Literature)</a:t>
          </a:r>
        </a:p>
      </dgm:t>
    </dgm:pt>
    <dgm:pt modelId="{EAF09280-3550-4815-BB8D-AA7982A0D435}" type="parTrans" cxnId="{DF0481CA-0BBC-429C-BBDC-7F40E17E5346}">
      <dgm:prSet/>
      <dgm:spPr/>
      <dgm:t>
        <a:bodyPr/>
        <a:lstStyle/>
        <a:p>
          <a:endParaRPr lang="en-US"/>
        </a:p>
      </dgm:t>
    </dgm:pt>
    <dgm:pt modelId="{50FCAE18-D07F-42DE-8386-AB4D91C67723}" type="sibTrans" cxnId="{DF0481CA-0BBC-429C-BBDC-7F40E17E5346}">
      <dgm:prSet/>
      <dgm:spPr/>
      <dgm:t>
        <a:bodyPr/>
        <a:lstStyle/>
        <a:p>
          <a:endParaRPr lang="en-US"/>
        </a:p>
      </dgm:t>
    </dgm:pt>
    <dgm:pt modelId="{30E57F34-7941-44A6-A5BB-DDB6ABB6B64C}">
      <dgm:prSet phldrT="[Text]" custT="1"/>
      <dgm:spPr/>
      <dgm:t>
        <a:bodyPr/>
        <a:lstStyle/>
        <a:p>
          <a:pPr algn="just"/>
          <a:r>
            <a:rPr lang="en-US" sz="1800" dirty="0" err="1">
              <a:latin typeface="Bell MT" panose="02020503060305020303" pitchFamily="18" charset="0"/>
            </a:rPr>
            <a:t>Deskriptive</a:t>
          </a:r>
          <a:r>
            <a:rPr lang="en-US" sz="1800" dirty="0">
              <a:latin typeface="Bell MT" panose="02020503060305020303" pitchFamily="18" charset="0"/>
            </a:rPr>
            <a:t> method</a:t>
          </a:r>
        </a:p>
      </dgm:t>
    </dgm:pt>
    <dgm:pt modelId="{CE182F22-0B39-45C7-8BC2-A16FEC433BE9}" type="sibTrans" cxnId="{DCE0EF8D-2715-449A-B802-7FA6C491B5B3}">
      <dgm:prSet/>
      <dgm:spPr/>
      <dgm:t>
        <a:bodyPr/>
        <a:lstStyle/>
        <a:p>
          <a:endParaRPr lang="en-US" sz="1400">
            <a:latin typeface="Bell MT" panose="02020503060305020303" pitchFamily="18" charset="0"/>
          </a:endParaRPr>
        </a:p>
      </dgm:t>
    </dgm:pt>
    <dgm:pt modelId="{E60AE635-F7E8-476D-AF85-7CD7DF92B45F}" type="parTrans" cxnId="{DCE0EF8D-2715-449A-B802-7FA6C491B5B3}">
      <dgm:prSet/>
      <dgm:spPr/>
      <dgm:t>
        <a:bodyPr/>
        <a:lstStyle/>
        <a:p>
          <a:endParaRPr lang="en-US" sz="1400">
            <a:latin typeface="Bell MT" panose="02020503060305020303" pitchFamily="18" charset="0"/>
          </a:endParaRPr>
        </a:p>
      </dgm:t>
    </dgm:pt>
    <dgm:pt modelId="{BBB6CC39-D5E4-4D16-A5BC-F5A1D084A4D4}" type="pres">
      <dgm:prSet presAssocID="{0EEAE7A7-99B5-42F0-A9FA-85FCE9163E13}" presName="Name0" presStyleCnt="0">
        <dgm:presLayoutVars>
          <dgm:dir/>
          <dgm:animLvl val="lvl"/>
          <dgm:resizeHandles/>
        </dgm:presLayoutVars>
      </dgm:prSet>
      <dgm:spPr/>
    </dgm:pt>
    <dgm:pt modelId="{ED417B9B-7BEF-45CF-B234-313FA602B151}" type="pres">
      <dgm:prSet presAssocID="{2100EDE1-D1D6-4E2C-A5F7-951EF76E47DF}" presName="linNode" presStyleCnt="0"/>
      <dgm:spPr/>
    </dgm:pt>
    <dgm:pt modelId="{34B63B5F-788C-4370-B383-AC637B5A3F5F}" type="pres">
      <dgm:prSet presAssocID="{2100EDE1-D1D6-4E2C-A5F7-951EF76E47DF}" presName="parentShp" presStyleLbl="node1" presStyleIdx="0" presStyleCnt="3" custScaleX="52602" custScaleY="87998" custLinFactNeighborX="-30278">
        <dgm:presLayoutVars>
          <dgm:bulletEnabled val="1"/>
        </dgm:presLayoutVars>
      </dgm:prSet>
      <dgm:spPr/>
    </dgm:pt>
    <dgm:pt modelId="{E42CEA44-D3BE-41E5-8992-72A7A0BA54EA}" type="pres">
      <dgm:prSet presAssocID="{2100EDE1-D1D6-4E2C-A5F7-951EF76E47DF}" presName="childShp" presStyleLbl="bgAccFollowNode1" presStyleIdx="0" presStyleCnt="3" custScaleY="33847" custLinFactNeighborX="-20959" custLinFactNeighborY="2842">
        <dgm:presLayoutVars>
          <dgm:bulletEnabled val="1"/>
        </dgm:presLayoutVars>
      </dgm:prSet>
      <dgm:spPr/>
    </dgm:pt>
    <dgm:pt modelId="{9A67B7D2-54A0-4AFF-BA95-120F487E3AA6}" type="pres">
      <dgm:prSet presAssocID="{FE5E6459-C652-4B9F-A76F-84D578EEC178}" presName="spacing" presStyleCnt="0"/>
      <dgm:spPr/>
    </dgm:pt>
    <dgm:pt modelId="{98954AB2-D381-4A6A-80B0-909B5FC4E93B}" type="pres">
      <dgm:prSet presAssocID="{A50B8A27-C895-47D6-9E19-8D61BF34D3B4}" presName="linNode" presStyleCnt="0"/>
      <dgm:spPr/>
    </dgm:pt>
    <dgm:pt modelId="{2A9BDA2B-AD0E-4A5A-8DA5-EAD9F9E44950}" type="pres">
      <dgm:prSet presAssocID="{A50B8A27-C895-47D6-9E19-8D61BF34D3B4}" presName="parentShp" presStyleLbl="node1" presStyleIdx="1" presStyleCnt="3" custScaleX="52602" custScaleY="87998" custLinFactNeighborX="-30163">
        <dgm:presLayoutVars>
          <dgm:bulletEnabled val="1"/>
        </dgm:presLayoutVars>
      </dgm:prSet>
      <dgm:spPr/>
    </dgm:pt>
    <dgm:pt modelId="{35347512-47A1-4E86-BF00-7BDFFE63C647}" type="pres">
      <dgm:prSet presAssocID="{A50B8A27-C895-47D6-9E19-8D61BF34D3B4}" presName="childShp" presStyleLbl="bgAccFollowNode1" presStyleIdx="1" presStyleCnt="3" custScaleX="126936" custScaleY="68315" custLinFactNeighborX="-710" custLinFactNeighborY="-8820">
        <dgm:presLayoutVars>
          <dgm:bulletEnabled val="1"/>
        </dgm:presLayoutVars>
      </dgm:prSet>
      <dgm:spPr/>
    </dgm:pt>
    <dgm:pt modelId="{3798FDC8-54C8-413C-92B3-F2E933485211}" type="pres">
      <dgm:prSet presAssocID="{0830BF0E-2DE1-443A-9D69-80607CCC3DCD}" presName="spacing" presStyleCnt="0"/>
      <dgm:spPr/>
    </dgm:pt>
    <dgm:pt modelId="{30A3C6D2-ED74-41BB-B9E7-911BEC81A141}" type="pres">
      <dgm:prSet presAssocID="{A91DD629-3A8C-4B81-B8DF-E0C363325758}" presName="linNode" presStyleCnt="0"/>
      <dgm:spPr/>
    </dgm:pt>
    <dgm:pt modelId="{C14789BC-BA51-4455-B625-899EB840B1D7}" type="pres">
      <dgm:prSet presAssocID="{A91DD629-3A8C-4B81-B8DF-E0C363325758}" presName="parentShp" presStyleLbl="node1" presStyleIdx="2" presStyleCnt="3" custScaleX="52602" custScaleY="87998" custLinFactNeighborX="-30163">
        <dgm:presLayoutVars>
          <dgm:bulletEnabled val="1"/>
        </dgm:presLayoutVars>
      </dgm:prSet>
      <dgm:spPr/>
    </dgm:pt>
    <dgm:pt modelId="{82123E2C-6658-49F8-B49A-0D6C31C00C24}" type="pres">
      <dgm:prSet presAssocID="{A91DD629-3A8C-4B81-B8DF-E0C363325758}" presName="childShp" presStyleLbl="bgAccFollowNode1" presStyleIdx="2" presStyleCnt="3" custScaleX="129322" custScaleY="42372" custLinFactNeighborX="4153" custLinFactNeighborY="2244">
        <dgm:presLayoutVars>
          <dgm:bulletEnabled val="1"/>
        </dgm:presLayoutVars>
      </dgm:prSet>
      <dgm:spPr/>
    </dgm:pt>
  </dgm:ptLst>
  <dgm:cxnLst>
    <dgm:cxn modelId="{EA66FC02-2932-40D7-919C-FFBAE0C1AD75}" srcId="{A50B8A27-C895-47D6-9E19-8D61BF34D3B4}" destId="{9105CD03-7C86-46C9-873D-109F7B9C8560}" srcOrd="2" destOrd="0" parTransId="{2008BA49-655D-4EDD-BCBF-B0C974D2DA5D}" sibTransId="{BD3B3E71-0DC9-4E03-8967-1B2EFEC5C6F3}"/>
    <dgm:cxn modelId="{09B06508-EE92-45BE-81A1-DFAFC631C290}" srcId="{2100EDE1-D1D6-4E2C-A5F7-951EF76E47DF}" destId="{BCB98338-09EB-400F-B498-1153EF35BB51}" srcOrd="0" destOrd="0" parTransId="{02BE2268-F14C-4168-812B-6B693573DBBD}" sibTransId="{07B3B4C7-1B9D-4F49-95E9-56DEAB7A0C64}"/>
    <dgm:cxn modelId="{6AEA550A-B8FC-4B2E-AD46-F859682CB6C1}" type="presOf" srcId="{9105CD03-7C86-46C9-873D-109F7B9C8560}" destId="{35347512-47A1-4E86-BF00-7BDFFE63C647}" srcOrd="0" destOrd="2" presId="urn:microsoft.com/office/officeart/2005/8/layout/vList6"/>
    <dgm:cxn modelId="{B2A43E0C-F499-4F7A-B2E7-7FB7E95846BE}" srcId="{A50B8A27-C895-47D6-9E19-8D61BF34D3B4}" destId="{969C5CE5-8524-477D-B839-A7785AF64EB4}" srcOrd="3" destOrd="0" parTransId="{63735CCB-5BB5-4E6E-9931-0E2E3A1A6E43}" sibTransId="{4383A325-71E9-48B7-9580-60A5AC38FBE5}"/>
    <dgm:cxn modelId="{56FB3D36-1A4F-4970-A6DA-DDF8C94B1CED}" type="presOf" srcId="{18ED65E3-F160-4B86-A1F2-6A5E639A5375}" destId="{82123E2C-6658-49F8-B49A-0D6C31C00C24}" srcOrd="0" destOrd="1" presId="urn:microsoft.com/office/officeart/2005/8/layout/vList6"/>
    <dgm:cxn modelId="{C093013C-52EC-4C86-B9FE-87DD1E33D05C}" type="presOf" srcId="{BCB98338-09EB-400F-B498-1153EF35BB51}" destId="{E42CEA44-D3BE-41E5-8992-72A7A0BA54EA}" srcOrd="0" destOrd="0" presId="urn:microsoft.com/office/officeart/2005/8/layout/vList6"/>
    <dgm:cxn modelId="{3B52313D-5D61-4E90-8675-C45BA9FFADA4}" srcId="{A91DD629-3A8C-4B81-B8DF-E0C363325758}" destId="{59D28AB0-3B40-4613-B878-9370195C9366}" srcOrd="0" destOrd="0" parTransId="{046ACECD-3585-4450-9B3B-27295D72E435}" sibTransId="{4D6A37FC-D728-4272-94CE-BE2AB0C2B63A}"/>
    <dgm:cxn modelId="{663A5F47-3AEC-473F-BDAE-21E384675D23}" srcId="{0EEAE7A7-99B5-42F0-A9FA-85FCE9163E13}" destId="{A50B8A27-C895-47D6-9E19-8D61BF34D3B4}" srcOrd="1" destOrd="0" parTransId="{BF0A3EA4-3B84-4452-AF30-59B59C7A103D}" sibTransId="{0830BF0E-2DE1-443A-9D69-80607CCC3DCD}"/>
    <dgm:cxn modelId="{C915EF74-8E8E-4BEB-A811-2E49BCDC2A28}" type="presOf" srcId="{0EEAE7A7-99B5-42F0-A9FA-85FCE9163E13}" destId="{BBB6CC39-D5E4-4D16-A5BC-F5A1D084A4D4}" srcOrd="0" destOrd="0" presId="urn:microsoft.com/office/officeart/2005/8/layout/vList6"/>
    <dgm:cxn modelId="{4759C18A-4BC0-42D1-B96D-350035367CD3}" type="presOf" srcId="{30E57F34-7941-44A6-A5BB-DDB6ABB6B64C}" destId="{E42CEA44-D3BE-41E5-8992-72A7A0BA54EA}" srcOrd="0" destOrd="1" presId="urn:microsoft.com/office/officeart/2005/8/layout/vList6"/>
    <dgm:cxn modelId="{DCE0EF8D-2715-449A-B802-7FA6C491B5B3}" srcId="{2100EDE1-D1D6-4E2C-A5F7-951EF76E47DF}" destId="{30E57F34-7941-44A6-A5BB-DDB6ABB6B64C}" srcOrd="1" destOrd="0" parTransId="{E60AE635-F7E8-476D-AF85-7CD7DF92B45F}" sibTransId="{CE182F22-0B39-45C7-8BC2-A16FEC433BE9}"/>
    <dgm:cxn modelId="{42C40D8E-9E56-4441-9F8F-82CDA60B91BA}" type="presOf" srcId="{2100EDE1-D1D6-4E2C-A5F7-951EF76E47DF}" destId="{34B63B5F-788C-4370-B383-AC637B5A3F5F}" srcOrd="0" destOrd="0" presId="urn:microsoft.com/office/officeart/2005/8/layout/vList6"/>
    <dgm:cxn modelId="{8E502694-2CBB-409E-A2B8-335302934181}" srcId="{0EEAE7A7-99B5-42F0-A9FA-85FCE9163E13}" destId="{A91DD629-3A8C-4B81-B8DF-E0C363325758}" srcOrd="2" destOrd="0" parTransId="{B9AAD211-42F6-4CB6-9BF1-D73EF43577A6}" sibTransId="{444C7314-6D47-4735-A7EE-1DC1FA093903}"/>
    <dgm:cxn modelId="{EC7230C9-8B04-4D92-A504-2868F6B55E76}" type="presOf" srcId="{59D28AB0-3B40-4613-B878-9370195C9366}" destId="{82123E2C-6658-49F8-B49A-0D6C31C00C24}" srcOrd="0" destOrd="0" presId="urn:microsoft.com/office/officeart/2005/8/layout/vList6"/>
    <dgm:cxn modelId="{DF0481CA-0BBC-429C-BBDC-7F40E17E5346}" srcId="{A91DD629-3A8C-4B81-B8DF-E0C363325758}" destId="{18ED65E3-F160-4B86-A1F2-6A5E639A5375}" srcOrd="1" destOrd="0" parTransId="{EAF09280-3550-4815-BB8D-AA7982A0D435}" sibTransId="{50FCAE18-D07F-42DE-8386-AB4D91C67723}"/>
    <dgm:cxn modelId="{165F20D3-05D9-4208-BDE1-A480A4D4D1E6}" type="presOf" srcId="{A91DD629-3A8C-4B81-B8DF-E0C363325758}" destId="{C14789BC-BA51-4455-B625-899EB840B1D7}" srcOrd="0" destOrd="0" presId="urn:microsoft.com/office/officeart/2005/8/layout/vList6"/>
    <dgm:cxn modelId="{569FE5D6-87A6-4F9C-AEF7-7666431A1681}" type="presOf" srcId="{84E3F7A9-75B1-47E0-A5B0-8958DFE4EB64}" destId="{35347512-47A1-4E86-BF00-7BDFFE63C647}" srcOrd="0" destOrd="1" presId="urn:microsoft.com/office/officeart/2005/8/layout/vList6"/>
    <dgm:cxn modelId="{59C183D9-CB65-4B21-A033-44E584819215}" type="presOf" srcId="{CA115222-D883-4129-8AEC-A75E99CF205B}" destId="{35347512-47A1-4E86-BF00-7BDFFE63C647}" srcOrd="0" destOrd="0" presId="urn:microsoft.com/office/officeart/2005/8/layout/vList6"/>
    <dgm:cxn modelId="{C269C3E3-2DF4-41A5-949B-4D87014FC6EB}" type="presOf" srcId="{969C5CE5-8524-477D-B839-A7785AF64EB4}" destId="{35347512-47A1-4E86-BF00-7BDFFE63C647}" srcOrd="0" destOrd="3" presId="urn:microsoft.com/office/officeart/2005/8/layout/vList6"/>
    <dgm:cxn modelId="{96103EE9-9164-49C4-B828-6492938C9567}" type="presOf" srcId="{A50B8A27-C895-47D6-9E19-8D61BF34D3B4}" destId="{2A9BDA2B-AD0E-4A5A-8DA5-EAD9F9E44950}" srcOrd="0" destOrd="0" presId="urn:microsoft.com/office/officeart/2005/8/layout/vList6"/>
    <dgm:cxn modelId="{8DAC3DEA-D5ED-4377-B9B8-6F23F91FF90F}" srcId="{0EEAE7A7-99B5-42F0-A9FA-85FCE9163E13}" destId="{2100EDE1-D1D6-4E2C-A5F7-951EF76E47DF}" srcOrd="0" destOrd="0" parTransId="{804836E3-FC13-4798-95BC-953344874DB8}" sibTransId="{FE5E6459-C652-4B9F-A76F-84D578EEC178}"/>
    <dgm:cxn modelId="{83B9E4EB-F9FB-4CA9-B61C-5F09549B9D04}" srcId="{A50B8A27-C895-47D6-9E19-8D61BF34D3B4}" destId="{CA115222-D883-4129-8AEC-A75E99CF205B}" srcOrd="0" destOrd="0" parTransId="{041F3BEF-93D8-4281-B3AC-97BD3DBF3031}" sibTransId="{45FED444-0E57-4A92-8F46-2CED29D3D808}"/>
    <dgm:cxn modelId="{74B510FC-3417-4486-9089-60A1371E5606}" srcId="{A50B8A27-C895-47D6-9E19-8D61BF34D3B4}" destId="{84E3F7A9-75B1-47E0-A5B0-8958DFE4EB64}" srcOrd="1" destOrd="0" parTransId="{4FACC519-5F42-4369-BA06-48D44791C331}" sibTransId="{270029E1-6E2E-4B63-8B9A-AFA9B3C2754C}"/>
    <dgm:cxn modelId="{C051D4D5-EA05-4CA3-BDBF-C8166CB3D8DC}" type="presParOf" srcId="{BBB6CC39-D5E4-4D16-A5BC-F5A1D084A4D4}" destId="{ED417B9B-7BEF-45CF-B234-313FA602B151}" srcOrd="0" destOrd="0" presId="urn:microsoft.com/office/officeart/2005/8/layout/vList6"/>
    <dgm:cxn modelId="{CEF7B140-73AC-4690-AB4F-08A063690696}" type="presParOf" srcId="{ED417B9B-7BEF-45CF-B234-313FA602B151}" destId="{34B63B5F-788C-4370-B383-AC637B5A3F5F}" srcOrd="0" destOrd="0" presId="urn:microsoft.com/office/officeart/2005/8/layout/vList6"/>
    <dgm:cxn modelId="{C4091F52-0249-49D6-94F7-A1141DC59D0C}" type="presParOf" srcId="{ED417B9B-7BEF-45CF-B234-313FA602B151}" destId="{E42CEA44-D3BE-41E5-8992-72A7A0BA54EA}" srcOrd="1" destOrd="0" presId="urn:microsoft.com/office/officeart/2005/8/layout/vList6"/>
    <dgm:cxn modelId="{52EDDB35-D6D5-4ABB-900D-DF7B45C3610B}" type="presParOf" srcId="{BBB6CC39-D5E4-4D16-A5BC-F5A1D084A4D4}" destId="{9A67B7D2-54A0-4AFF-BA95-120F487E3AA6}" srcOrd="1" destOrd="0" presId="urn:microsoft.com/office/officeart/2005/8/layout/vList6"/>
    <dgm:cxn modelId="{B43B146A-D7DB-493C-BEB9-FD3A51ABD153}" type="presParOf" srcId="{BBB6CC39-D5E4-4D16-A5BC-F5A1D084A4D4}" destId="{98954AB2-D381-4A6A-80B0-909B5FC4E93B}" srcOrd="2" destOrd="0" presId="urn:microsoft.com/office/officeart/2005/8/layout/vList6"/>
    <dgm:cxn modelId="{2F758B14-88FD-44A5-AFFD-CF04355B1268}" type="presParOf" srcId="{98954AB2-D381-4A6A-80B0-909B5FC4E93B}" destId="{2A9BDA2B-AD0E-4A5A-8DA5-EAD9F9E44950}" srcOrd="0" destOrd="0" presId="urn:microsoft.com/office/officeart/2005/8/layout/vList6"/>
    <dgm:cxn modelId="{FCF435C6-37D7-4A97-9866-C07060C27FC9}" type="presParOf" srcId="{98954AB2-D381-4A6A-80B0-909B5FC4E93B}" destId="{35347512-47A1-4E86-BF00-7BDFFE63C647}" srcOrd="1" destOrd="0" presId="urn:microsoft.com/office/officeart/2005/8/layout/vList6"/>
    <dgm:cxn modelId="{DDEE2041-480F-400E-B8DF-74CF7539E8C9}" type="presParOf" srcId="{BBB6CC39-D5E4-4D16-A5BC-F5A1D084A4D4}" destId="{3798FDC8-54C8-413C-92B3-F2E933485211}" srcOrd="3" destOrd="0" presId="urn:microsoft.com/office/officeart/2005/8/layout/vList6"/>
    <dgm:cxn modelId="{C3244301-DC21-414C-94C1-496CBE19DFCC}" type="presParOf" srcId="{BBB6CC39-D5E4-4D16-A5BC-F5A1D084A4D4}" destId="{30A3C6D2-ED74-41BB-B9E7-911BEC81A141}" srcOrd="4" destOrd="0" presId="urn:microsoft.com/office/officeart/2005/8/layout/vList6"/>
    <dgm:cxn modelId="{46BB5242-7BCE-4F22-8737-6771DC07BB1A}" type="presParOf" srcId="{30A3C6D2-ED74-41BB-B9E7-911BEC81A141}" destId="{C14789BC-BA51-4455-B625-899EB840B1D7}" srcOrd="0" destOrd="0" presId="urn:microsoft.com/office/officeart/2005/8/layout/vList6"/>
    <dgm:cxn modelId="{EB63D9E7-FDBE-4CFA-AED7-827E255DCE30}" type="presParOf" srcId="{30A3C6D2-ED74-41BB-B9E7-911BEC81A141}" destId="{82123E2C-6658-49F8-B49A-0D6C31C00C2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CEA44-D3BE-41E5-8992-72A7A0BA54EA}">
      <dsp:nvSpPr>
        <dsp:cNvPr id="0" name=""/>
        <dsp:cNvSpPr/>
      </dsp:nvSpPr>
      <dsp:spPr>
        <a:xfrm>
          <a:off x="1829734" y="664710"/>
          <a:ext cx="4959347" cy="75131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en-US" sz="1800" kern="1200">
              <a:latin typeface="Bell MT" panose="02020503060305020303" pitchFamily="18" charset="0"/>
            </a:rPr>
            <a:t>Qualitative approach</a:t>
          </a:r>
          <a:endParaRPr lang="en-US" sz="1800" kern="1200" dirty="0">
            <a:latin typeface="Bell MT" panose="02020503060305020303" pitchFamily="18" charset="0"/>
          </a:endParaRPr>
        </a:p>
        <a:p>
          <a:pPr marL="171450" lvl="1" indent="-171450" algn="just" defTabSz="800100">
            <a:lnSpc>
              <a:spcPct val="90000"/>
            </a:lnSpc>
            <a:spcBef>
              <a:spcPct val="0"/>
            </a:spcBef>
            <a:spcAft>
              <a:spcPct val="15000"/>
            </a:spcAft>
            <a:buChar char="•"/>
          </a:pPr>
          <a:r>
            <a:rPr lang="en-US" sz="1800" kern="1200" dirty="0" err="1">
              <a:latin typeface="Bell MT" panose="02020503060305020303" pitchFamily="18" charset="0"/>
            </a:rPr>
            <a:t>Deskriptive</a:t>
          </a:r>
          <a:r>
            <a:rPr lang="en-US" sz="1800" kern="1200" dirty="0">
              <a:latin typeface="Bell MT" panose="02020503060305020303" pitchFamily="18" charset="0"/>
            </a:rPr>
            <a:t> method</a:t>
          </a:r>
        </a:p>
      </dsp:txBody>
      <dsp:txXfrm>
        <a:off x="1829734" y="758624"/>
        <a:ext cx="4677605" cy="563485"/>
      </dsp:txXfrm>
    </dsp:sp>
    <dsp:sp modelId="{34B63B5F-788C-4370-B383-AC637B5A3F5F}">
      <dsp:nvSpPr>
        <dsp:cNvPr id="0" name=""/>
        <dsp:cNvSpPr/>
      </dsp:nvSpPr>
      <dsp:spPr>
        <a:xfrm>
          <a:off x="0" y="620"/>
          <a:ext cx="1739143" cy="19533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ll MT" panose="02020503060305020303" pitchFamily="18" charset="0"/>
            </a:rPr>
            <a:t>Research Design</a:t>
          </a:r>
        </a:p>
      </dsp:txBody>
      <dsp:txXfrm>
        <a:off x="84898" y="85518"/>
        <a:ext cx="1569347" cy="1783526"/>
      </dsp:txXfrm>
    </dsp:sp>
    <dsp:sp modelId="{35347512-47A1-4E86-BF00-7BDFFE63C647}">
      <dsp:nvSpPr>
        <dsp:cNvPr id="0" name=""/>
        <dsp:cNvSpPr/>
      </dsp:nvSpPr>
      <dsp:spPr>
        <a:xfrm>
          <a:off x="1831288" y="2198591"/>
          <a:ext cx="6295197" cy="1516412"/>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Choosing participant by </a:t>
          </a:r>
          <a:r>
            <a:rPr lang="en-US" sz="1800" i="1" kern="1200" dirty="0">
              <a:latin typeface="Bell MT" panose="02020503060305020303" pitchFamily="18" charset="0"/>
            </a:rPr>
            <a:t>Purposive Sampling</a:t>
          </a:r>
          <a:endParaRPr lang="en-US" sz="1800" kern="1200" dirty="0">
            <a:latin typeface="Bell MT" panose="02020503060305020303" pitchFamily="18" charset="0"/>
          </a:endParaRP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Primary data (principal)</a:t>
          </a:r>
        </a:p>
        <a:p>
          <a:pPr marL="171450" lvl="1" indent="-171450" algn="l" defTabSz="800100">
            <a:lnSpc>
              <a:spcPct val="90000"/>
            </a:lnSpc>
            <a:spcBef>
              <a:spcPct val="0"/>
            </a:spcBef>
            <a:spcAft>
              <a:spcPct val="15000"/>
            </a:spcAft>
            <a:buChar char="•"/>
          </a:pPr>
          <a:r>
            <a:rPr lang="en-US" sz="1800" kern="1200" dirty="0" err="1">
              <a:latin typeface="Bell MT" panose="02020503060305020303" pitchFamily="18" charset="0"/>
            </a:rPr>
            <a:t>Sekundery</a:t>
          </a:r>
          <a:r>
            <a:rPr lang="en-US" sz="1800" kern="1200" dirty="0">
              <a:latin typeface="Bell MT" panose="02020503060305020303" pitchFamily="18" charset="0"/>
            </a:rPr>
            <a:t> data (Documentation, Photo)</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Location at </a:t>
          </a:r>
          <a:r>
            <a:rPr lang="en-US" sz="1800" kern="1200" dirty="0" err="1">
              <a:latin typeface="Bell MT" panose="02020503060305020303" pitchFamily="18" charset="0"/>
            </a:rPr>
            <a:t>EDUfa</a:t>
          </a:r>
          <a:r>
            <a:rPr lang="en-US" sz="1800" kern="1200" dirty="0">
              <a:latin typeface="Bell MT" panose="02020503060305020303" pitchFamily="18" charset="0"/>
            </a:rPr>
            <a:t> Autism Therapy Centre Cirebon</a:t>
          </a:r>
        </a:p>
      </dsp:txBody>
      <dsp:txXfrm>
        <a:off x="1831288" y="2388143"/>
        <a:ext cx="5726543" cy="1137309"/>
      </dsp:txXfrm>
    </dsp:sp>
    <dsp:sp modelId="{2A9BDA2B-AD0E-4A5A-8DA5-EAD9F9E44950}">
      <dsp:nvSpPr>
        <dsp:cNvPr id="0" name=""/>
        <dsp:cNvSpPr/>
      </dsp:nvSpPr>
      <dsp:spPr>
        <a:xfrm>
          <a:off x="0" y="2175917"/>
          <a:ext cx="1739143" cy="19533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Bell MT" panose="02020503060305020303" pitchFamily="18" charset="0"/>
            </a:rPr>
            <a:t>Partisipant</a:t>
          </a:r>
          <a:r>
            <a:rPr lang="en-US" sz="1800" kern="1200" dirty="0">
              <a:latin typeface="Bell MT" panose="02020503060305020303" pitchFamily="18" charset="0"/>
            </a:rPr>
            <a:t>, and location </a:t>
          </a:r>
        </a:p>
      </dsp:txBody>
      <dsp:txXfrm>
        <a:off x="84898" y="2260815"/>
        <a:ext cx="1569347" cy="1783526"/>
      </dsp:txXfrm>
    </dsp:sp>
    <dsp:sp modelId="{82123E2C-6658-49F8-B49A-0D6C31C00C24}">
      <dsp:nvSpPr>
        <dsp:cNvPr id="0" name=""/>
        <dsp:cNvSpPr/>
      </dsp:nvSpPr>
      <dsp:spPr>
        <a:xfrm>
          <a:off x="1852051" y="4907412"/>
          <a:ext cx="6413527" cy="940546"/>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0"/>
            </a:rPr>
            <a:t>Data Primer (in-depth interview)</a:t>
          </a:r>
        </a:p>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0"/>
            </a:rPr>
            <a:t>Data </a:t>
          </a:r>
          <a:r>
            <a:rPr lang="en-US" sz="2000" kern="1200" dirty="0" err="1">
              <a:latin typeface="Bell MT" panose="02020503060305020303" pitchFamily="18" charset="0"/>
            </a:rPr>
            <a:t>Sekunder</a:t>
          </a:r>
          <a:r>
            <a:rPr lang="en-US" sz="2000" kern="1200" dirty="0">
              <a:latin typeface="Bell MT" panose="02020503060305020303" pitchFamily="18" charset="0"/>
            </a:rPr>
            <a:t> (Literature)</a:t>
          </a:r>
        </a:p>
      </dsp:txBody>
      <dsp:txXfrm>
        <a:off x="1852051" y="5024980"/>
        <a:ext cx="6060822" cy="705410"/>
      </dsp:txXfrm>
    </dsp:sp>
    <dsp:sp modelId="{C14789BC-BA51-4455-B625-899EB840B1D7}">
      <dsp:nvSpPr>
        <dsp:cNvPr id="0" name=""/>
        <dsp:cNvSpPr/>
      </dsp:nvSpPr>
      <dsp:spPr>
        <a:xfrm>
          <a:off x="0" y="4351213"/>
          <a:ext cx="1739143" cy="195332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ll MT" panose="02020503060305020303" pitchFamily="18" charset="0"/>
            </a:rPr>
            <a:t>Technique data collection</a:t>
          </a:r>
        </a:p>
      </dsp:txBody>
      <dsp:txXfrm>
        <a:off x="84898" y="4436111"/>
        <a:ext cx="1569347" cy="178352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E3EB5F-0EDB-4C74-BB1F-03B8437923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4064F9-D763-4FCB-9E62-10AA52B693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B6DDC9-DE64-44CF-BFE7-122B272B38FB}" type="datetimeFigureOut">
              <a:rPr lang="en-US" smtClean="0"/>
              <a:t>12/12/2023</a:t>
            </a:fld>
            <a:endParaRPr lang="en-US"/>
          </a:p>
        </p:txBody>
      </p:sp>
      <p:sp>
        <p:nvSpPr>
          <p:cNvPr id="4" name="Footer Placeholder 3">
            <a:extLst>
              <a:ext uri="{FF2B5EF4-FFF2-40B4-BE49-F238E27FC236}">
                <a16:creationId xmlns:a16="http://schemas.microsoft.com/office/drawing/2014/main" id="{FECEE8CD-C006-4B54-9A08-6B931E3980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F94616-22BB-4B10-A3BA-F25A0985D7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241BCF-65AE-4D28-8D87-64F16AC96C5D}" type="slidenum">
              <a:rPr lang="en-US" smtClean="0"/>
              <a:t>‹#›</a:t>
            </a:fld>
            <a:endParaRPr lang="en-US"/>
          </a:p>
        </p:txBody>
      </p:sp>
    </p:spTree>
    <p:extLst>
      <p:ext uri="{BB962C8B-B14F-4D97-AF65-F5344CB8AC3E}">
        <p14:creationId xmlns:p14="http://schemas.microsoft.com/office/powerpoint/2010/main" val="33092226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7E40D-B216-4710-BD18-207E86DC4C8E}"/>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00333" y="-299340"/>
            <a:ext cx="11391334" cy="7456680"/>
          </a:xfrm>
          <a:prstGeom prst="rect">
            <a:avLst/>
          </a:prstGeom>
        </p:spPr>
      </p:pic>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2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8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07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49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6" r:id="rId3"/>
    <p:sldLayoutId id="2147483740" r:id="rId4"/>
    <p:sldLayoutId id="2147483743" r:id="rId5"/>
    <p:sldLayoutId id="2147483741" r:id="rId6"/>
    <p:sldLayoutId id="2147483742" r:id="rId7"/>
    <p:sldLayoutId id="2147483738" r:id="rId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alpha val="85000"/>
          </a:srgbClr>
        </a:solidFill>
        <a:effectLst/>
      </p:bgPr>
    </p:bg>
    <p:spTree>
      <p:nvGrpSpPr>
        <p:cNvPr id="1" name=""/>
        <p:cNvGrpSpPr/>
        <p:nvPr/>
      </p:nvGrpSpPr>
      <p:grpSpPr>
        <a:xfrm>
          <a:off x="0" y="0"/>
          <a:ext cx="0" cy="0"/>
          <a:chOff x="0" y="0"/>
          <a:chExt cx="0" cy="0"/>
        </a:xfrm>
      </p:grpSpPr>
      <p:sp>
        <p:nvSpPr>
          <p:cNvPr id="163" name="TextBox 162">
            <a:extLst>
              <a:ext uri="{FF2B5EF4-FFF2-40B4-BE49-F238E27FC236}">
                <a16:creationId xmlns:a16="http://schemas.microsoft.com/office/drawing/2014/main" id="{88947744-9D69-4334-9A1E-F1B2EC21BD8F}"/>
              </a:ext>
            </a:extLst>
          </p:cNvPr>
          <p:cNvSpPr txBox="1"/>
          <p:nvPr/>
        </p:nvSpPr>
        <p:spPr>
          <a:xfrm>
            <a:off x="1666810" y="1004898"/>
            <a:ext cx="8858371" cy="1569660"/>
          </a:xfrm>
          <a:prstGeom prst="rect">
            <a:avLst/>
          </a:prstGeom>
          <a:noFill/>
        </p:spPr>
        <p:txBody>
          <a:bodyPr wrap="square" rtlCol="0" anchor="ctr">
            <a:spAutoFit/>
          </a:bodyPr>
          <a:lstStyle/>
          <a:p>
            <a:pPr algn="ctr"/>
            <a:r>
              <a:rPr lang="en-US" altLang="ko-KR" sz="3200" b="1" dirty="0">
                <a:solidFill>
                  <a:schemeClr val="bg1"/>
                </a:solidFill>
                <a:latin typeface="Bell MT" panose="02020503060305020303" pitchFamily="18" charset="0"/>
                <a:cs typeface="Arial" pitchFamily="34" charset="0"/>
              </a:rPr>
              <a:t>Leadership Strategies for Students with Autism Disorder to Get a Good Quality in Equity of Education</a:t>
            </a:r>
            <a:endParaRPr lang="ko-KR" altLang="en-US" sz="3200" b="1" dirty="0">
              <a:solidFill>
                <a:schemeClr val="bg1"/>
              </a:solidFill>
              <a:latin typeface="Bell MT" panose="02020503060305020303" pitchFamily="18" charset="0"/>
              <a:cs typeface="Arial" pitchFamily="34" charset="0"/>
            </a:endParaRPr>
          </a:p>
        </p:txBody>
      </p:sp>
      <p:sp>
        <p:nvSpPr>
          <p:cNvPr id="165" name="TextBox 164">
            <a:extLst>
              <a:ext uri="{FF2B5EF4-FFF2-40B4-BE49-F238E27FC236}">
                <a16:creationId xmlns:a16="http://schemas.microsoft.com/office/drawing/2014/main" id="{06B60FCA-43B0-4C02-B965-2D5CCE326AE6}"/>
              </a:ext>
            </a:extLst>
          </p:cNvPr>
          <p:cNvSpPr txBox="1"/>
          <p:nvPr/>
        </p:nvSpPr>
        <p:spPr>
          <a:xfrm>
            <a:off x="4373521" y="3552111"/>
            <a:ext cx="3444951" cy="461665"/>
          </a:xfrm>
          <a:prstGeom prst="rect">
            <a:avLst/>
          </a:prstGeom>
          <a:noFill/>
        </p:spPr>
        <p:txBody>
          <a:bodyPr wrap="square" rtlCol="0" anchor="ctr">
            <a:spAutoFit/>
          </a:bodyPr>
          <a:lstStyle/>
          <a:p>
            <a:pPr algn="ctr"/>
            <a:r>
              <a:rPr lang="en-US" altLang="ko-KR" sz="2400" b="1" dirty="0">
                <a:solidFill>
                  <a:schemeClr val="bg1"/>
                </a:solidFill>
                <a:latin typeface="Bell MT" panose="02020503060305020303" pitchFamily="18" charset="0"/>
                <a:cs typeface="Arial" pitchFamily="34" charset="0"/>
              </a:rPr>
              <a:t>Fahmi Syarifudin</a:t>
            </a:r>
          </a:p>
        </p:txBody>
      </p:sp>
      <p:sp>
        <p:nvSpPr>
          <p:cNvPr id="169" name="Flowchart: Off-page Connector 168">
            <a:extLst>
              <a:ext uri="{FF2B5EF4-FFF2-40B4-BE49-F238E27FC236}">
                <a16:creationId xmlns:a16="http://schemas.microsoft.com/office/drawing/2014/main" id="{4591CF4B-6650-4D6E-B0A8-FAE3841A83D5}"/>
              </a:ext>
            </a:extLst>
          </p:cNvPr>
          <p:cNvSpPr/>
          <p:nvPr/>
        </p:nvSpPr>
        <p:spPr>
          <a:xfrm>
            <a:off x="297294" y="10168"/>
            <a:ext cx="767269" cy="1026056"/>
          </a:xfrm>
          <a:prstGeom prst="flowChartOffpageConnector">
            <a:avLst/>
          </a:prstGeom>
          <a:solidFill>
            <a:srgbClr val="FEFEF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TextBox 170">
            <a:extLst>
              <a:ext uri="{FF2B5EF4-FFF2-40B4-BE49-F238E27FC236}">
                <a16:creationId xmlns:a16="http://schemas.microsoft.com/office/drawing/2014/main" id="{CD5147C4-5E74-43F8-8CC5-19DE35121938}"/>
              </a:ext>
            </a:extLst>
          </p:cNvPr>
          <p:cNvSpPr txBox="1"/>
          <p:nvPr/>
        </p:nvSpPr>
        <p:spPr>
          <a:xfrm>
            <a:off x="456304" y="4949810"/>
            <a:ext cx="11279387" cy="1569660"/>
          </a:xfrm>
          <a:prstGeom prst="rect">
            <a:avLst/>
          </a:prstGeom>
          <a:noFill/>
        </p:spPr>
        <p:txBody>
          <a:bodyPr wrap="square" rtlCol="0" anchor="ctr">
            <a:spAutoFit/>
          </a:bodyPr>
          <a:lstStyle/>
          <a:p>
            <a:pPr algn="ctr"/>
            <a:r>
              <a:rPr lang="en-US" altLang="ko-KR" sz="2400" b="1" dirty="0">
                <a:solidFill>
                  <a:schemeClr val="bg1"/>
                </a:solidFill>
                <a:latin typeface="Bell MT" panose="02020503060305020303" pitchFamily="18" charset="0"/>
                <a:cs typeface="Arial" pitchFamily="34" charset="0"/>
              </a:rPr>
              <a:t>EDUCATIONAL ADMINISTRATION</a:t>
            </a:r>
          </a:p>
          <a:p>
            <a:pPr algn="ctr"/>
            <a:r>
              <a:rPr lang="en-US" altLang="ko-KR" sz="2400" b="1" dirty="0">
                <a:solidFill>
                  <a:schemeClr val="bg1"/>
                </a:solidFill>
                <a:latin typeface="Bell MT" panose="02020503060305020303" pitchFamily="18" charset="0"/>
                <a:cs typeface="Arial" pitchFamily="34" charset="0"/>
              </a:rPr>
              <a:t>POST GRADUATE</a:t>
            </a:r>
          </a:p>
          <a:p>
            <a:pPr algn="ctr"/>
            <a:r>
              <a:rPr lang="en-US" altLang="ko-KR" sz="2400" b="1" dirty="0">
                <a:solidFill>
                  <a:schemeClr val="bg1"/>
                </a:solidFill>
                <a:latin typeface="Bell MT" panose="02020503060305020303" pitchFamily="18" charset="0"/>
                <a:cs typeface="Arial" pitchFamily="34" charset="0"/>
              </a:rPr>
              <a:t>INDONESIA UNIVERSITY OF EDUCATION</a:t>
            </a:r>
          </a:p>
          <a:p>
            <a:pPr algn="ctr"/>
            <a:r>
              <a:rPr lang="en-US" altLang="ko-KR" sz="2400" b="1" dirty="0">
                <a:solidFill>
                  <a:schemeClr val="bg1"/>
                </a:solidFill>
                <a:latin typeface="Bell MT" panose="02020503060305020303" pitchFamily="18" charset="0"/>
                <a:cs typeface="Arial" pitchFamily="34" charset="0"/>
              </a:rPr>
              <a:t>2023</a:t>
            </a:r>
            <a:endParaRPr lang="ko-KR" altLang="en-US" sz="2400" b="1" dirty="0">
              <a:solidFill>
                <a:schemeClr val="bg1"/>
              </a:solidFill>
              <a:latin typeface="Bell MT" panose="02020503060305020303" pitchFamily="18" charset="0"/>
              <a:cs typeface="Arial" pitchFamily="34" charset="0"/>
            </a:endParaRPr>
          </a:p>
        </p:txBody>
      </p:sp>
      <p:pic>
        <p:nvPicPr>
          <p:cNvPr id="9" name="Picture 8">
            <a:extLst>
              <a:ext uri="{FF2B5EF4-FFF2-40B4-BE49-F238E27FC236}">
                <a16:creationId xmlns:a16="http://schemas.microsoft.com/office/drawing/2014/main" id="{390B07FC-7113-D94D-6657-F02E31FF1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58" y="195937"/>
            <a:ext cx="641340" cy="654518"/>
          </a:xfrm>
          <a:prstGeom prst="rect">
            <a:avLst/>
          </a:prstGeom>
        </p:spPr>
      </p:pic>
    </p:spTree>
    <p:extLst>
      <p:ext uri="{BB962C8B-B14F-4D97-AF65-F5344CB8AC3E}">
        <p14:creationId xmlns:p14="http://schemas.microsoft.com/office/powerpoint/2010/main" val="403247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5">
            <a:extLst>
              <a:ext uri="{FF2B5EF4-FFF2-40B4-BE49-F238E27FC236}">
                <a16:creationId xmlns:a16="http://schemas.microsoft.com/office/drawing/2014/main" id="{67B27A2A-FB18-45E4-A9CE-3325DDF3F039}"/>
              </a:ext>
            </a:extLst>
          </p:cNvPr>
          <p:cNvSpPr/>
          <p:nvPr/>
        </p:nvSpPr>
        <p:spPr>
          <a:xfrm>
            <a:off x="5500" y="1808049"/>
            <a:ext cx="2583234" cy="3420902"/>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15" name="Straight Connector 14">
            <a:extLst>
              <a:ext uri="{FF2B5EF4-FFF2-40B4-BE49-F238E27FC236}">
                <a16:creationId xmlns:a16="http://schemas.microsoft.com/office/drawing/2014/main" id="{BAF2BB7B-E4D0-4096-AA3B-E5609030CBBB}"/>
              </a:ext>
            </a:extLst>
          </p:cNvPr>
          <p:cNvCxnSpPr>
            <a:cxnSpLocks/>
          </p:cNvCxnSpPr>
          <p:nvPr/>
        </p:nvCxnSpPr>
        <p:spPr>
          <a:xfrm flipV="1">
            <a:off x="901008" y="3810739"/>
            <a:ext cx="72238" cy="6603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E16D446-9E8C-405B-BD09-6E062FB899BA}"/>
              </a:ext>
            </a:extLst>
          </p:cNvPr>
          <p:cNvSpPr/>
          <p:nvPr/>
        </p:nvSpPr>
        <p:spPr>
          <a:xfrm>
            <a:off x="298381" y="2739429"/>
            <a:ext cx="1348881" cy="1409059"/>
          </a:xfrm>
          <a:prstGeom prst="ellipse">
            <a:avLst/>
          </a:prstGeom>
          <a:solidFill>
            <a:srgbClr val="0070C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28" name="TextBox 27">
            <a:extLst>
              <a:ext uri="{FF2B5EF4-FFF2-40B4-BE49-F238E27FC236}">
                <a16:creationId xmlns:a16="http://schemas.microsoft.com/office/drawing/2014/main" id="{E6491C07-ED98-4788-BC47-DC365DD1A9FA}"/>
              </a:ext>
            </a:extLst>
          </p:cNvPr>
          <p:cNvSpPr txBox="1"/>
          <p:nvPr/>
        </p:nvSpPr>
        <p:spPr>
          <a:xfrm>
            <a:off x="2415644" y="4164461"/>
            <a:ext cx="7971757" cy="584775"/>
          </a:xfrm>
          <a:prstGeom prst="rect">
            <a:avLst/>
          </a:prstGeom>
          <a:noFill/>
        </p:spPr>
        <p:txBody>
          <a:bodyPr wrap="square" rtlCol="0">
            <a:spAutoFit/>
          </a:bodyPr>
          <a:lstStyle/>
          <a:p>
            <a:pPr algn="justLow"/>
            <a:r>
              <a:rPr lang="en-US" altLang="ko-KR" sz="3200" dirty="0">
                <a:solidFill>
                  <a:schemeClr val="tx1">
                    <a:lumMod val="95000"/>
                    <a:lumOff val="5000"/>
                  </a:schemeClr>
                </a:solidFill>
                <a:latin typeface="Times New Roman" panose="02020603050405020304" pitchFamily="18" charset="0"/>
                <a:ea typeface="Calibri" panose="020F0502020204030204" pitchFamily="34" charset="0"/>
                <a:cs typeface="Arial" pitchFamily="34" charset="0"/>
              </a:rPr>
              <a:t>RESEARCH METHODOLOGY</a:t>
            </a:r>
            <a:endParaRPr lang="en-US" altLang="ko-KR" sz="2000" dirty="0">
              <a:solidFill>
                <a:schemeClr val="tx1">
                  <a:lumMod val="95000"/>
                  <a:lumOff val="5000"/>
                </a:schemeClr>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1923E716-E9BF-44D6-B394-D6A7D9A60A08}"/>
              </a:ext>
            </a:extLst>
          </p:cNvPr>
          <p:cNvSpPr txBox="1"/>
          <p:nvPr/>
        </p:nvSpPr>
        <p:spPr>
          <a:xfrm>
            <a:off x="2415644" y="2073704"/>
            <a:ext cx="9082789" cy="584775"/>
          </a:xfrm>
          <a:prstGeom prst="rect">
            <a:avLst/>
          </a:prstGeom>
          <a:noFill/>
        </p:spPr>
        <p:txBody>
          <a:bodyPr wrap="square" rtlCol="0">
            <a:spAutoFit/>
          </a:bodyPr>
          <a:lstStyle/>
          <a:p>
            <a:pPr algn="justLow"/>
            <a:r>
              <a:rPr lang="en-US" altLang="ko-KR" sz="3200" dirty="0">
                <a:solidFill>
                  <a:schemeClr val="tx1">
                    <a:lumMod val="95000"/>
                    <a:lumOff val="5000"/>
                  </a:schemeClr>
                </a:solidFill>
                <a:latin typeface="Times New Roman" panose="02020603050405020304" pitchFamily="18" charset="0"/>
                <a:ea typeface="Calibri" panose="020F0502020204030204" pitchFamily="34" charset="0"/>
                <a:cs typeface="Arial" pitchFamily="34" charset="0"/>
              </a:rPr>
              <a:t>BACKGROUND OF THE RESEARCH</a:t>
            </a:r>
            <a:endParaRPr lang="en-US" altLang="ko-KR" sz="2000" dirty="0">
              <a:solidFill>
                <a:schemeClr val="tx1">
                  <a:lumMod val="95000"/>
                  <a:lumOff val="5000"/>
                </a:schemeClr>
              </a:solidFill>
              <a:latin typeface="Arial" pitchFamily="34" charset="0"/>
              <a:cs typeface="Arial" pitchFamily="34" charset="0"/>
            </a:endParaRPr>
          </a:p>
        </p:txBody>
      </p:sp>
      <p:sp>
        <p:nvSpPr>
          <p:cNvPr id="2" name="Text Placeholder 1"/>
          <p:cNvSpPr>
            <a:spLocks noGrp="1"/>
          </p:cNvSpPr>
          <p:nvPr>
            <p:ph type="body" sz="quarter" idx="10"/>
          </p:nvPr>
        </p:nvSpPr>
        <p:spPr>
          <a:xfrm>
            <a:off x="404170" y="2986665"/>
            <a:ext cx="1147284" cy="890113"/>
          </a:xfrm>
        </p:spPr>
        <p:txBody>
          <a:bodyPr>
            <a:noAutofit/>
          </a:bodyPr>
          <a:lstStyle/>
          <a:p>
            <a:pPr>
              <a:lnSpc>
                <a:spcPct val="100000"/>
              </a:lnSpc>
            </a:pPr>
            <a:r>
              <a:rPr lang="en-US" sz="2000" b="1" dirty="0">
                <a:solidFill>
                  <a:schemeClr val="bg1"/>
                </a:solidFill>
                <a:latin typeface="Bell MT" panose="02020503060305020303" pitchFamily="18" charset="0"/>
              </a:rPr>
              <a:t>Outline</a:t>
            </a:r>
          </a:p>
        </p:txBody>
      </p:sp>
      <p:sp>
        <p:nvSpPr>
          <p:cNvPr id="32" name="TextBox 31">
            <a:extLst>
              <a:ext uri="{FF2B5EF4-FFF2-40B4-BE49-F238E27FC236}">
                <a16:creationId xmlns:a16="http://schemas.microsoft.com/office/drawing/2014/main" id="{51ECF367-9EAD-B4E5-F9A3-1AD3D4EEC41E}"/>
              </a:ext>
            </a:extLst>
          </p:cNvPr>
          <p:cNvSpPr txBox="1"/>
          <p:nvPr/>
        </p:nvSpPr>
        <p:spPr>
          <a:xfrm>
            <a:off x="3462912" y="3136612"/>
            <a:ext cx="8314589" cy="584775"/>
          </a:xfrm>
          <a:prstGeom prst="rect">
            <a:avLst/>
          </a:prstGeom>
          <a:noFill/>
        </p:spPr>
        <p:txBody>
          <a:bodyPr wrap="square" rtlCol="0">
            <a:spAutoFit/>
          </a:bodyPr>
          <a:lstStyle/>
          <a:p>
            <a:pPr algn="justLow"/>
            <a:r>
              <a:rPr lang="en-US" altLang="ko-KR" sz="3200" dirty="0">
                <a:solidFill>
                  <a:schemeClr val="tx1">
                    <a:lumMod val="95000"/>
                    <a:lumOff val="5000"/>
                  </a:schemeClr>
                </a:solidFill>
                <a:latin typeface="Times New Roman" panose="02020603050405020304" pitchFamily="18" charset="0"/>
                <a:ea typeface="Calibri" panose="020F0502020204030204" pitchFamily="34" charset="0"/>
                <a:cs typeface="Arial" pitchFamily="34" charset="0"/>
              </a:rPr>
              <a:t>LITERATURE</a:t>
            </a:r>
            <a:endParaRPr lang="en-US" altLang="ko-KR" sz="2000" dirty="0">
              <a:solidFill>
                <a:schemeClr val="tx1">
                  <a:lumMod val="95000"/>
                  <a:lumOff val="5000"/>
                </a:schemeClr>
              </a:solidFill>
              <a:latin typeface="Arial" pitchFamily="34" charset="0"/>
              <a:cs typeface="Arial" pitchFamily="34" charset="0"/>
            </a:endParaRPr>
          </a:p>
        </p:txBody>
      </p:sp>
      <p:sp>
        <p:nvSpPr>
          <p:cNvPr id="62" name="Oval 61">
            <a:extLst>
              <a:ext uri="{FF2B5EF4-FFF2-40B4-BE49-F238E27FC236}">
                <a16:creationId xmlns:a16="http://schemas.microsoft.com/office/drawing/2014/main" id="{AD943AAB-0B0E-2745-3CBB-A027C06F77B4}"/>
              </a:ext>
            </a:extLst>
          </p:cNvPr>
          <p:cNvSpPr/>
          <p:nvPr/>
        </p:nvSpPr>
        <p:spPr>
          <a:xfrm>
            <a:off x="1771417" y="4202276"/>
            <a:ext cx="475754" cy="506150"/>
          </a:xfrm>
          <a:prstGeom prst="ellipse">
            <a:avLst/>
          </a:prstGeom>
          <a:solidFill>
            <a:schemeClr val="bg1"/>
          </a:solidFill>
          <a:ln w="38100">
            <a:solidFill>
              <a:srgbClr val="B8E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solidFill>
                  <a:schemeClr val="tx1"/>
                </a:solidFill>
                <a:latin typeface="Bell MT" panose="02020503060305020303" pitchFamily="18" charset="0"/>
                <a:cs typeface="Arial" pitchFamily="34" charset="0"/>
              </a:rPr>
              <a:t>3</a:t>
            </a:r>
            <a:endParaRPr lang="ko-KR" altLang="en-US" sz="2700" dirty="0">
              <a:solidFill>
                <a:schemeClr val="tx1"/>
              </a:solidFill>
              <a:latin typeface="Bell MT" panose="02020503060305020303" pitchFamily="18" charset="0"/>
              <a:cs typeface="Arial" pitchFamily="34" charset="0"/>
            </a:endParaRPr>
          </a:p>
        </p:txBody>
      </p:sp>
      <p:sp>
        <p:nvSpPr>
          <p:cNvPr id="64" name="Oval 63">
            <a:extLst>
              <a:ext uri="{FF2B5EF4-FFF2-40B4-BE49-F238E27FC236}">
                <a16:creationId xmlns:a16="http://schemas.microsoft.com/office/drawing/2014/main" id="{C3134A6F-A172-AC47-05FB-ABD1E3DD413A}"/>
              </a:ext>
            </a:extLst>
          </p:cNvPr>
          <p:cNvSpPr/>
          <p:nvPr/>
        </p:nvSpPr>
        <p:spPr>
          <a:xfrm>
            <a:off x="2757207" y="3177719"/>
            <a:ext cx="475754" cy="50615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solidFill>
                  <a:schemeClr val="tx1"/>
                </a:solidFill>
                <a:latin typeface="Bell MT" panose="02020503060305020303" pitchFamily="18" charset="0"/>
                <a:cs typeface="Arial" pitchFamily="34" charset="0"/>
              </a:rPr>
              <a:t>2</a:t>
            </a:r>
            <a:endParaRPr lang="ko-KR" altLang="en-US" sz="2700" dirty="0">
              <a:solidFill>
                <a:schemeClr val="tx1"/>
              </a:solidFill>
              <a:latin typeface="Bell MT" panose="02020503060305020303" pitchFamily="18" charset="0"/>
              <a:cs typeface="Arial" pitchFamily="34" charset="0"/>
            </a:endParaRPr>
          </a:p>
        </p:txBody>
      </p:sp>
      <p:sp>
        <p:nvSpPr>
          <p:cNvPr id="66" name="Oval 65">
            <a:extLst>
              <a:ext uri="{FF2B5EF4-FFF2-40B4-BE49-F238E27FC236}">
                <a16:creationId xmlns:a16="http://schemas.microsoft.com/office/drawing/2014/main" id="{67E7F00E-E18E-939C-9AD9-B0895F825019}"/>
              </a:ext>
            </a:extLst>
          </p:cNvPr>
          <p:cNvSpPr/>
          <p:nvPr/>
        </p:nvSpPr>
        <p:spPr>
          <a:xfrm>
            <a:off x="1771417" y="2073704"/>
            <a:ext cx="475754" cy="50615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solidFill>
                  <a:schemeClr val="tx1"/>
                </a:solidFill>
                <a:latin typeface="Bell MT" panose="02020503060305020303" pitchFamily="18" charset="0"/>
                <a:cs typeface="Arial" pitchFamily="34" charset="0"/>
              </a:rPr>
              <a:t>1</a:t>
            </a:r>
            <a:endParaRPr lang="ko-KR" altLang="en-US" sz="2700" dirty="0">
              <a:solidFill>
                <a:schemeClr val="tx1"/>
              </a:solidFill>
              <a:latin typeface="Bell MT" panose="02020503060305020303" pitchFamily="18" charset="0"/>
              <a:cs typeface="Arial" pitchFamily="34" charset="0"/>
            </a:endParaRPr>
          </a:p>
        </p:txBody>
      </p:sp>
    </p:spTree>
    <p:extLst>
      <p:ext uri="{BB962C8B-B14F-4D97-AF65-F5344CB8AC3E}">
        <p14:creationId xmlns:p14="http://schemas.microsoft.com/office/powerpoint/2010/main" val="89584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F73E302-4D35-E4EE-DEA7-87FEA7B9FC48}"/>
              </a:ext>
            </a:extLst>
          </p:cNvPr>
          <p:cNvSpPr>
            <a:spLocks noGrp="1"/>
          </p:cNvSpPr>
          <p:nvPr>
            <p:ph type="body" sz="quarter" idx="10"/>
          </p:nvPr>
        </p:nvSpPr>
        <p:spPr>
          <a:xfrm>
            <a:off x="2360429" y="73580"/>
            <a:ext cx="7559748" cy="687629"/>
          </a:xfrm>
        </p:spPr>
        <p:txBody>
          <a:bodyPr/>
          <a:lstStyle/>
          <a:p>
            <a:r>
              <a:rPr lang="en-US" sz="3200" dirty="0">
                <a:latin typeface="Times New Arabic" panose="02020603050405020304" pitchFamily="18" charset="0"/>
              </a:rPr>
              <a:t>BACKROUND OF THE RESEARCH</a:t>
            </a:r>
          </a:p>
        </p:txBody>
      </p:sp>
      <p:sp>
        <p:nvSpPr>
          <p:cNvPr id="9" name="Rectangle: Rounded Corners 8">
            <a:extLst>
              <a:ext uri="{FF2B5EF4-FFF2-40B4-BE49-F238E27FC236}">
                <a16:creationId xmlns:a16="http://schemas.microsoft.com/office/drawing/2014/main" id="{E346E0F4-ED8F-9EB0-E211-48CD9DA0A1D9}"/>
              </a:ext>
            </a:extLst>
          </p:cNvPr>
          <p:cNvSpPr/>
          <p:nvPr/>
        </p:nvSpPr>
        <p:spPr>
          <a:xfrm>
            <a:off x="1636481" y="761209"/>
            <a:ext cx="9769642" cy="12609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dirty="0">
                <a:solidFill>
                  <a:schemeClr val="tx1"/>
                </a:solidFill>
                <a:latin typeface="Times New Arabic" panose="02020603050405020304" pitchFamily="18" charset="0"/>
              </a:rPr>
              <a:t>School is a place that provides learning experiences for all children regardless of background, characteristics, abilities, status, conditions, and others. This includes education for children with special needs (Autism)</a:t>
            </a:r>
          </a:p>
        </p:txBody>
      </p:sp>
      <p:sp>
        <p:nvSpPr>
          <p:cNvPr id="10" name="Rectangle: Rounded Corners 9">
            <a:extLst>
              <a:ext uri="{FF2B5EF4-FFF2-40B4-BE49-F238E27FC236}">
                <a16:creationId xmlns:a16="http://schemas.microsoft.com/office/drawing/2014/main" id="{A527862C-6FF2-D18F-B130-7A6950248331}"/>
              </a:ext>
            </a:extLst>
          </p:cNvPr>
          <p:cNvSpPr/>
          <p:nvPr/>
        </p:nvSpPr>
        <p:spPr>
          <a:xfrm>
            <a:off x="2104313" y="2168090"/>
            <a:ext cx="9769642" cy="12609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dirty="0">
                <a:solidFill>
                  <a:schemeClr val="tx1"/>
                </a:solidFill>
                <a:latin typeface="Times New Arabic" panose="02020603050405020304" pitchFamily="18" charset="0"/>
              </a:rPr>
              <a:t>The guarantee of education for all humans has been widely discussed by international forums such as the 2015 World Education Forum in Incheon, South Korea, which agreed on guarantees of education in promoting lifelong learning opportunities for all humans.</a:t>
            </a:r>
          </a:p>
        </p:txBody>
      </p:sp>
      <p:sp>
        <p:nvSpPr>
          <p:cNvPr id="11" name="Rectangle: Rounded Corners 10">
            <a:extLst>
              <a:ext uri="{FF2B5EF4-FFF2-40B4-BE49-F238E27FC236}">
                <a16:creationId xmlns:a16="http://schemas.microsoft.com/office/drawing/2014/main" id="{A63DE92D-B444-964D-BE50-2F3603CECC95}"/>
              </a:ext>
            </a:extLst>
          </p:cNvPr>
          <p:cNvSpPr/>
          <p:nvPr/>
        </p:nvSpPr>
        <p:spPr>
          <a:xfrm>
            <a:off x="1211178" y="3678867"/>
            <a:ext cx="9769642" cy="159488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endParaRPr lang="en-US" dirty="0">
              <a:solidFill>
                <a:schemeClr val="tx1"/>
              </a:solidFill>
              <a:latin typeface="Times New Arabic" panose="02020603050405020304" pitchFamily="18" charset="0"/>
            </a:endParaRPr>
          </a:p>
          <a:p>
            <a:pPr algn="justLow"/>
            <a:r>
              <a:rPr lang="en-US" dirty="0">
                <a:solidFill>
                  <a:schemeClr val="tx1"/>
                </a:solidFill>
                <a:latin typeface="Times New Arabic" panose="02020603050405020304" pitchFamily="18" charset="0"/>
              </a:rPr>
              <a:t>Indonesia is also trying to provide education for all humans based on the Law of the Republic of Indonesia chapter 4 article 5 first paragraph and reinforced in the next paragraph that citizens who have physical or mental disabilities have the right to receive special education and special education. However, the disparity that occurs is very significant.</a:t>
            </a:r>
          </a:p>
        </p:txBody>
      </p:sp>
      <p:sp>
        <p:nvSpPr>
          <p:cNvPr id="12" name="Rectangle: Rounded Corners 11">
            <a:extLst>
              <a:ext uri="{FF2B5EF4-FFF2-40B4-BE49-F238E27FC236}">
                <a16:creationId xmlns:a16="http://schemas.microsoft.com/office/drawing/2014/main" id="{952CB8FE-B7EA-F5CD-D5D2-23A320C35C6B}"/>
              </a:ext>
            </a:extLst>
          </p:cNvPr>
          <p:cNvSpPr/>
          <p:nvPr/>
        </p:nvSpPr>
        <p:spPr>
          <a:xfrm>
            <a:off x="2104313" y="5466336"/>
            <a:ext cx="9769642" cy="12609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a:solidFill>
                  <a:schemeClr val="tx1"/>
                </a:solidFill>
                <a:latin typeface="Times New Arabic" panose="02020603050405020304" pitchFamily="18" charset="0"/>
              </a:rPr>
              <a:t>Based on BPS data in 2018, there were around 2.4 million people with autism, with an increase of 500 people per year. Meanwhile, only 144,102 students received education in special schools in 2019. (Pusdatin Ministry of Education and Culture, 2020)</a:t>
            </a:r>
            <a:endParaRPr lang="en-US" dirty="0">
              <a:solidFill>
                <a:schemeClr val="tx1"/>
              </a:solidFill>
              <a:latin typeface="Times New Arabic" panose="02020603050405020304" pitchFamily="18" charset="0"/>
            </a:endParaRPr>
          </a:p>
        </p:txBody>
      </p:sp>
    </p:spTree>
    <p:extLst>
      <p:ext uri="{BB962C8B-B14F-4D97-AF65-F5344CB8AC3E}">
        <p14:creationId xmlns:p14="http://schemas.microsoft.com/office/powerpoint/2010/main" val="58292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CA59AC-C53C-9962-B9BA-18A60AAA9070}"/>
              </a:ext>
            </a:extLst>
          </p:cNvPr>
          <p:cNvSpPr/>
          <p:nvPr/>
        </p:nvSpPr>
        <p:spPr>
          <a:xfrm flipH="1">
            <a:off x="10732167" y="0"/>
            <a:ext cx="1459830" cy="6858000"/>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9C60FF-A956-1527-CEC1-EF09BCF0E8E4}"/>
              </a:ext>
            </a:extLst>
          </p:cNvPr>
          <p:cNvSpPr txBox="1"/>
          <p:nvPr/>
        </p:nvSpPr>
        <p:spPr>
          <a:xfrm>
            <a:off x="10847672" y="3166167"/>
            <a:ext cx="1344328" cy="523220"/>
          </a:xfrm>
          <a:prstGeom prst="rect">
            <a:avLst/>
          </a:prstGeom>
          <a:noFill/>
        </p:spPr>
        <p:txBody>
          <a:bodyPr wrap="square" rtlCol="0" anchor="ctr">
            <a:spAutoFit/>
          </a:bodyPr>
          <a:lstStyle/>
          <a:p>
            <a:r>
              <a:rPr lang="en-US" altLang="ko-KR" sz="2800" b="1" dirty="0">
                <a:solidFill>
                  <a:schemeClr val="bg1"/>
                </a:solidFill>
                <a:latin typeface="Bell MT" panose="02020503060305020303" pitchFamily="18" charset="0"/>
                <a:cs typeface="Arial" pitchFamily="34" charset="0"/>
              </a:rPr>
              <a:t>Theory </a:t>
            </a:r>
            <a:endParaRPr lang="ko-KR" altLang="en-US" sz="2800" b="1" dirty="0">
              <a:solidFill>
                <a:schemeClr val="bg1"/>
              </a:solidFill>
              <a:latin typeface="Bell MT" panose="02020503060305020303" pitchFamily="18" charset="0"/>
              <a:cs typeface="Arial" pitchFamily="34" charset="0"/>
            </a:endParaRPr>
          </a:p>
        </p:txBody>
      </p:sp>
      <p:sp>
        <p:nvSpPr>
          <p:cNvPr id="10" name="Rectangle: Rounded Corners 9">
            <a:extLst>
              <a:ext uri="{FF2B5EF4-FFF2-40B4-BE49-F238E27FC236}">
                <a16:creationId xmlns:a16="http://schemas.microsoft.com/office/drawing/2014/main" id="{69C0D9EA-3BD2-6E43-4ACD-6C3955C1543A}"/>
              </a:ext>
            </a:extLst>
          </p:cNvPr>
          <p:cNvSpPr/>
          <p:nvPr/>
        </p:nvSpPr>
        <p:spPr>
          <a:xfrm>
            <a:off x="410877" y="874454"/>
            <a:ext cx="10091686" cy="4001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Bell MT" panose="02020503060305020303" pitchFamily="18" charset="0"/>
              </a:rPr>
              <a:t>The concept of leadership strategies</a:t>
            </a:r>
          </a:p>
        </p:txBody>
      </p:sp>
      <p:sp>
        <p:nvSpPr>
          <p:cNvPr id="13" name="TextBox 12">
            <a:extLst>
              <a:ext uri="{FF2B5EF4-FFF2-40B4-BE49-F238E27FC236}">
                <a16:creationId xmlns:a16="http://schemas.microsoft.com/office/drawing/2014/main" id="{CEC75BFF-22A8-3039-BE77-B435D5D477D4}"/>
              </a:ext>
            </a:extLst>
          </p:cNvPr>
          <p:cNvSpPr txBox="1"/>
          <p:nvPr/>
        </p:nvSpPr>
        <p:spPr>
          <a:xfrm>
            <a:off x="283286" y="1996616"/>
            <a:ext cx="10091686" cy="2862322"/>
          </a:xfrm>
          <a:prstGeom prst="rect">
            <a:avLst/>
          </a:prstGeom>
          <a:noFill/>
        </p:spPr>
        <p:txBody>
          <a:bodyPr wrap="square" rtlCol="0" anchor="ctr">
            <a:spAutoFit/>
          </a:bodyPr>
          <a:lstStyle/>
          <a:p>
            <a:pPr algn="justLow"/>
            <a:endParaRPr lang="en-US" altLang="ko-KR" dirty="0">
              <a:solidFill>
                <a:srgbClr val="000000"/>
              </a:solidFill>
              <a:latin typeface="Times New Arabic" panose="02020603050405020304" pitchFamily="18" charset="0"/>
              <a:ea typeface="Calibri" panose="020F0502020204030204" pitchFamily="34" charset="0"/>
              <a:cs typeface="Arial" pitchFamily="34" charset="0"/>
            </a:endParaRPr>
          </a:p>
          <a:p>
            <a:pPr algn="justLow"/>
            <a:r>
              <a:rPr lang="en-US" altLang="ko-KR" dirty="0">
                <a:solidFill>
                  <a:srgbClr val="000000"/>
                </a:solidFill>
                <a:latin typeface="Times New Arabic" panose="02020603050405020304" pitchFamily="18" charset="0"/>
                <a:ea typeface="Calibri" panose="020F0502020204030204" pitchFamily="34" charset="0"/>
                <a:cs typeface="Arial" pitchFamily="34" charset="0"/>
              </a:rPr>
              <a:t>Strategy can be understood as a plan with a large scale scope, having a future orientation in order to be able to compete and so that organizational goals can be realized (Pearce &amp; Robinson, 2014, p. 6).</a:t>
            </a:r>
          </a:p>
          <a:p>
            <a:pPr algn="justLow"/>
            <a:endParaRPr lang="en-US" altLang="ko-KR" dirty="0">
              <a:solidFill>
                <a:srgbClr val="000000"/>
              </a:solidFill>
              <a:latin typeface="Times New Arabic" panose="02020603050405020304" pitchFamily="18" charset="0"/>
              <a:ea typeface="Calibri" panose="020F0502020204030204" pitchFamily="34" charset="0"/>
              <a:cs typeface="Arial" pitchFamily="34" charset="0"/>
            </a:endParaRPr>
          </a:p>
          <a:p>
            <a:pPr algn="justLow"/>
            <a:r>
              <a:rPr lang="en-US" altLang="ko-KR" dirty="0">
                <a:solidFill>
                  <a:srgbClr val="000000"/>
                </a:solidFill>
                <a:latin typeface="Times New Arabic" panose="02020603050405020304" pitchFamily="18" charset="0"/>
                <a:ea typeface="Calibri" panose="020F0502020204030204" pitchFamily="34" charset="0"/>
                <a:cs typeface="Arial" pitchFamily="34" charset="0"/>
              </a:rPr>
              <a:t>Meanwhile, leadership can be interpreted as an effort to influence other people to achieve a goal carried out by someone who can move other people with their unique characteristics (</a:t>
            </a:r>
            <a:r>
              <a:rPr lang="en-US" altLang="ko-KR" dirty="0" err="1">
                <a:solidFill>
                  <a:srgbClr val="000000"/>
                </a:solidFill>
                <a:latin typeface="Times New Arabic" panose="02020603050405020304" pitchFamily="18" charset="0"/>
                <a:ea typeface="Calibri" panose="020F0502020204030204" pitchFamily="34" charset="0"/>
                <a:cs typeface="Arial" pitchFamily="34" charset="0"/>
              </a:rPr>
              <a:t>Aryawan</a:t>
            </a:r>
            <a:r>
              <a:rPr lang="en-US" altLang="ko-KR" dirty="0">
                <a:solidFill>
                  <a:srgbClr val="000000"/>
                </a:solidFill>
                <a:latin typeface="Times New Arabic" panose="02020603050405020304" pitchFamily="18" charset="0"/>
                <a:ea typeface="Calibri" panose="020F0502020204030204" pitchFamily="34" charset="0"/>
                <a:cs typeface="Arial" pitchFamily="34" charset="0"/>
              </a:rPr>
              <a:t>, 2019, p. 133).</a:t>
            </a:r>
          </a:p>
          <a:p>
            <a:pPr algn="justLow"/>
            <a:endParaRPr lang="en-US" altLang="ko-KR" dirty="0">
              <a:solidFill>
                <a:srgbClr val="000000"/>
              </a:solidFill>
              <a:latin typeface="Times New Arabic" panose="02020603050405020304" pitchFamily="18" charset="0"/>
              <a:ea typeface="Calibri" panose="020F0502020204030204" pitchFamily="34" charset="0"/>
              <a:cs typeface="Arial" pitchFamily="34" charset="0"/>
            </a:endParaRPr>
          </a:p>
          <a:p>
            <a:pPr algn="justLow"/>
            <a:r>
              <a:rPr lang="en-US" altLang="ko-KR" dirty="0">
                <a:solidFill>
                  <a:srgbClr val="000000"/>
                </a:solidFill>
                <a:latin typeface="Times New Arabic" panose="02020603050405020304" pitchFamily="18" charset="0"/>
                <a:ea typeface="Calibri" panose="020F0502020204030204" pitchFamily="34" charset="0"/>
                <a:cs typeface="Arial" pitchFamily="34" charset="0"/>
              </a:rPr>
              <a:t>Therefore, it can be interpreted that leadership strategy is all actions in organizational management activities to make decisions and plan strategic actions to achieve agreed organizational goals so that they are achieved effectively and efficiently.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108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CA59AC-C53C-9962-B9BA-18A60AAA9070}"/>
              </a:ext>
            </a:extLst>
          </p:cNvPr>
          <p:cNvSpPr/>
          <p:nvPr/>
        </p:nvSpPr>
        <p:spPr>
          <a:xfrm flipH="1">
            <a:off x="10732167" y="0"/>
            <a:ext cx="1459830" cy="6858000"/>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9C60FF-A956-1527-CEC1-EF09BCF0E8E4}"/>
              </a:ext>
            </a:extLst>
          </p:cNvPr>
          <p:cNvSpPr txBox="1"/>
          <p:nvPr/>
        </p:nvSpPr>
        <p:spPr>
          <a:xfrm>
            <a:off x="10847672" y="3166167"/>
            <a:ext cx="1344328" cy="523220"/>
          </a:xfrm>
          <a:prstGeom prst="rect">
            <a:avLst/>
          </a:prstGeom>
          <a:noFill/>
        </p:spPr>
        <p:txBody>
          <a:bodyPr wrap="square" rtlCol="0" anchor="ctr">
            <a:spAutoFit/>
          </a:bodyPr>
          <a:lstStyle/>
          <a:p>
            <a:r>
              <a:rPr lang="en-US" altLang="ko-KR" sz="2800" b="1" dirty="0">
                <a:solidFill>
                  <a:schemeClr val="bg1"/>
                </a:solidFill>
                <a:latin typeface="Bell MT" panose="02020503060305020303" pitchFamily="18" charset="0"/>
                <a:cs typeface="Arial" pitchFamily="34" charset="0"/>
              </a:rPr>
              <a:t>Theory </a:t>
            </a:r>
            <a:endParaRPr lang="ko-KR" altLang="en-US" sz="2800" b="1" dirty="0">
              <a:solidFill>
                <a:schemeClr val="bg1"/>
              </a:solidFill>
              <a:latin typeface="Bell MT" panose="02020503060305020303" pitchFamily="18" charset="0"/>
              <a:cs typeface="Arial" pitchFamily="34" charset="0"/>
            </a:endParaRPr>
          </a:p>
        </p:txBody>
      </p:sp>
      <p:sp>
        <p:nvSpPr>
          <p:cNvPr id="10" name="Rectangle: Rounded Corners 9">
            <a:extLst>
              <a:ext uri="{FF2B5EF4-FFF2-40B4-BE49-F238E27FC236}">
                <a16:creationId xmlns:a16="http://schemas.microsoft.com/office/drawing/2014/main" id="{69C0D9EA-3BD2-6E43-4ACD-6C3955C1543A}"/>
              </a:ext>
            </a:extLst>
          </p:cNvPr>
          <p:cNvSpPr/>
          <p:nvPr/>
        </p:nvSpPr>
        <p:spPr>
          <a:xfrm>
            <a:off x="410877" y="874454"/>
            <a:ext cx="10091686" cy="4001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Bell MT" panose="02020503060305020303" pitchFamily="18" charset="0"/>
              </a:rPr>
              <a:t>The concept of quality management in Educational Administration</a:t>
            </a:r>
          </a:p>
        </p:txBody>
      </p:sp>
      <p:sp>
        <p:nvSpPr>
          <p:cNvPr id="13" name="TextBox 12">
            <a:extLst>
              <a:ext uri="{FF2B5EF4-FFF2-40B4-BE49-F238E27FC236}">
                <a16:creationId xmlns:a16="http://schemas.microsoft.com/office/drawing/2014/main" id="{CEC75BFF-22A8-3039-BE77-B435D5D477D4}"/>
              </a:ext>
            </a:extLst>
          </p:cNvPr>
          <p:cNvSpPr txBox="1"/>
          <p:nvPr/>
        </p:nvSpPr>
        <p:spPr>
          <a:xfrm>
            <a:off x="340563" y="2155633"/>
            <a:ext cx="10232314" cy="3067506"/>
          </a:xfrm>
          <a:prstGeom prst="rect">
            <a:avLst/>
          </a:prstGeom>
          <a:noFill/>
        </p:spPr>
        <p:txBody>
          <a:bodyPr wrap="square" rtlCol="0" anchor="ctr">
            <a:spAutoFit/>
          </a:bodyPr>
          <a:lstStyle/>
          <a:p>
            <a:pPr algn="justLow">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Researchers define management as a process that involves all elements of an organization in using resources effectively and efficiently to achieve the goals.</a:t>
            </a:r>
          </a:p>
          <a:p>
            <a:pPr algn="justLow">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In relation to the context of educational administration, quality management is a series of administrative activities carried out to achieve educational goals. This is based on the fact that educational administration is a whole process of collaboration by utilizing and empowering all available resources through planning, organizing, activating, motivating, controlling, supervising and assessing activities to create an effective and efficient education system (</a:t>
            </a:r>
            <a:r>
              <a:rPr lang="en-US" sz="1800" dirty="0" err="1">
                <a:effectLst/>
                <a:latin typeface="Calibri" panose="020F0502020204030204" pitchFamily="34" charset="0"/>
                <a:ea typeface="Calibri" panose="020F0502020204030204" pitchFamily="34" charset="0"/>
                <a:cs typeface="Arial" panose="020B0604020202020204" pitchFamily="34" charset="0"/>
              </a:rPr>
              <a:t>Engkoswara</a:t>
            </a:r>
            <a:r>
              <a:rPr lang="en-US" sz="1800" dirty="0">
                <a:effectLst/>
                <a:latin typeface="Calibri" panose="020F0502020204030204" pitchFamily="34" charset="0"/>
                <a:ea typeface="Calibri" panose="020F0502020204030204" pitchFamily="34" charset="0"/>
                <a:cs typeface="Arial" panose="020B0604020202020204" pitchFamily="34" charset="0"/>
              </a:rPr>
              <a:t> &amp; </a:t>
            </a:r>
            <a:r>
              <a:rPr lang="en-US" sz="1800" dirty="0" err="1">
                <a:effectLst/>
                <a:latin typeface="Calibri" panose="020F0502020204030204" pitchFamily="34" charset="0"/>
                <a:ea typeface="Calibri" panose="020F0502020204030204" pitchFamily="34" charset="0"/>
                <a:cs typeface="Arial" panose="020B0604020202020204" pitchFamily="34" charset="0"/>
              </a:rPr>
              <a:t>Komariah</a:t>
            </a:r>
            <a:r>
              <a:rPr lang="en-US" sz="1800" dirty="0">
                <a:effectLst/>
                <a:latin typeface="Calibri" panose="020F0502020204030204" pitchFamily="34" charset="0"/>
                <a:ea typeface="Calibri" panose="020F0502020204030204" pitchFamily="34" charset="0"/>
                <a:cs typeface="Arial" panose="020B0604020202020204" pitchFamily="34" charset="0"/>
              </a:rPr>
              <a:t>, 2020) .</a:t>
            </a:r>
          </a:p>
          <a:p>
            <a:pPr algn="justLow">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management functions related to this research are four management processes which include planning, organizing, acting and controlling in implementing the autism service center program for children with ASD disorders.</a:t>
            </a:r>
          </a:p>
        </p:txBody>
      </p:sp>
    </p:spTree>
    <p:extLst>
      <p:ext uri="{BB962C8B-B14F-4D97-AF65-F5344CB8AC3E}">
        <p14:creationId xmlns:p14="http://schemas.microsoft.com/office/powerpoint/2010/main" val="2670473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F656CA32-CF34-4084-835C-8C3D8991DE2B}"/>
              </a:ext>
            </a:extLst>
          </p:cNvPr>
          <p:cNvSpPr/>
          <p:nvPr/>
        </p:nvSpPr>
        <p:spPr>
          <a:xfrm rot="20941977" flipH="1">
            <a:off x="6831394" y="-829440"/>
            <a:ext cx="5514179" cy="8159223"/>
          </a:xfrm>
          <a:prstGeom prst="parallelogram">
            <a:avLst>
              <a:gd name="adj" fmla="val 23936"/>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Diagram 12">
            <a:extLst>
              <a:ext uri="{FF2B5EF4-FFF2-40B4-BE49-F238E27FC236}">
                <a16:creationId xmlns:a16="http://schemas.microsoft.com/office/drawing/2014/main" id="{A9A0B872-6A1B-4D98-91E4-0AD7514C23C4}"/>
              </a:ext>
            </a:extLst>
          </p:cNvPr>
          <p:cNvGraphicFramePr/>
          <p:nvPr>
            <p:extLst>
              <p:ext uri="{D42A27DB-BD31-4B8C-83A1-F6EECF244321}">
                <p14:modId xmlns:p14="http://schemas.microsoft.com/office/powerpoint/2010/main" val="822227399"/>
              </p:ext>
            </p:extLst>
          </p:nvPr>
        </p:nvGraphicFramePr>
        <p:xfrm>
          <a:off x="509275" y="180702"/>
          <a:ext cx="8265579" cy="6305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xt Placeholder 46">
            <a:extLst>
              <a:ext uri="{FF2B5EF4-FFF2-40B4-BE49-F238E27FC236}">
                <a16:creationId xmlns:a16="http://schemas.microsoft.com/office/drawing/2014/main" id="{956CE404-F785-4B2E-8DE8-A7A060E99256}"/>
              </a:ext>
            </a:extLst>
          </p:cNvPr>
          <p:cNvSpPr txBox="1">
            <a:spLocks/>
          </p:cNvSpPr>
          <p:nvPr/>
        </p:nvSpPr>
        <p:spPr>
          <a:xfrm>
            <a:off x="8855696" y="4190295"/>
            <a:ext cx="3991802" cy="435429"/>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latin typeface="Bell MT" panose="02020503060305020303" pitchFamily="18" charset="0"/>
              </a:rPr>
              <a:t>Research Methodology </a:t>
            </a:r>
          </a:p>
        </p:txBody>
      </p:sp>
    </p:spTree>
    <p:extLst>
      <p:ext uri="{BB962C8B-B14F-4D97-AF65-F5344CB8AC3E}">
        <p14:creationId xmlns:p14="http://schemas.microsoft.com/office/powerpoint/2010/main" val="249562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4351963" y="2689116"/>
            <a:ext cx="3479647" cy="830997"/>
          </a:xfrm>
          <a:prstGeom prst="rect">
            <a:avLst/>
          </a:prstGeom>
          <a:noFill/>
        </p:spPr>
        <p:txBody>
          <a:bodyPr wrap="square" rtlCol="0" anchor="ctr">
            <a:spAutoFit/>
          </a:bodyPr>
          <a:lstStyle/>
          <a:p>
            <a:r>
              <a:rPr lang="en-US" altLang="ko-KR" sz="4800" dirty="0">
                <a:solidFill>
                  <a:schemeClr val="tx1">
                    <a:lumMod val="85000"/>
                    <a:lumOff val="15000"/>
                  </a:schemeClr>
                </a:solidFill>
                <a:cs typeface="Arial" pitchFamily="34" charset="0"/>
              </a:rPr>
              <a:t>Thank You</a:t>
            </a:r>
            <a:endParaRPr lang="ko-KR" altLang="en-US" sz="4800" dirty="0">
              <a:solidFill>
                <a:schemeClr val="tx1">
                  <a:lumMod val="85000"/>
                  <a:lumOff val="15000"/>
                </a:schemeClr>
              </a:solidFill>
              <a:cs typeface="Arial" pitchFamily="34" charset="0"/>
            </a:endParaRPr>
          </a:p>
        </p:txBody>
      </p:sp>
      <p:grpSp>
        <p:nvGrpSpPr>
          <p:cNvPr id="36" name="Group 35">
            <a:extLst>
              <a:ext uri="{FF2B5EF4-FFF2-40B4-BE49-F238E27FC236}">
                <a16:creationId xmlns:a16="http://schemas.microsoft.com/office/drawing/2014/main" id="{47BFF0FC-DCAB-47B2-8C30-94BCD79923D1}"/>
              </a:ext>
            </a:extLst>
          </p:cNvPr>
          <p:cNvGrpSpPr/>
          <p:nvPr/>
        </p:nvGrpSpPr>
        <p:grpSpPr>
          <a:xfrm>
            <a:off x="2008126" y="3520113"/>
            <a:ext cx="8167319" cy="142202"/>
            <a:chOff x="3632040" y="5304907"/>
            <a:chExt cx="8559959" cy="137006"/>
          </a:xfrm>
        </p:grpSpPr>
        <p:grpSp>
          <p:nvGrpSpPr>
            <p:cNvPr id="27" name="Group 26">
              <a:extLst>
                <a:ext uri="{FF2B5EF4-FFF2-40B4-BE49-F238E27FC236}">
                  <a16:creationId xmlns:a16="http://schemas.microsoft.com/office/drawing/2014/main" id="{C77B777B-DEA8-4573-8596-03CD5CF4ACD7}"/>
                </a:ext>
              </a:extLst>
            </p:cNvPr>
            <p:cNvGrpSpPr/>
            <p:nvPr/>
          </p:nvGrpSpPr>
          <p:grpSpPr>
            <a:xfrm>
              <a:off x="3632040" y="5310936"/>
              <a:ext cx="4279981" cy="130977"/>
              <a:chOff x="11445923" y="0"/>
              <a:chExt cx="1119115" cy="2552282"/>
            </a:xfrm>
          </p:grpSpPr>
          <p:sp>
            <p:nvSpPr>
              <p:cNvPr id="28" name="Rectangle 27">
                <a:extLst>
                  <a:ext uri="{FF2B5EF4-FFF2-40B4-BE49-F238E27FC236}">
                    <a16:creationId xmlns:a16="http://schemas.microsoft.com/office/drawing/2014/main" id="{AE60B278-363D-4CBD-BEC2-21DBD0331773}"/>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a:extLst>
                  <a:ext uri="{FF2B5EF4-FFF2-40B4-BE49-F238E27FC236}">
                    <a16:creationId xmlns:a16="http://schemas.microsoft.com/office/drawing/2014/main" id="{8BC28E13-95D1-456C-9D5E-99C7C947E1E0}"/>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a:extLst>
                  <a:ext uri="{FF2B5EF4-FFF2-40B4-BE49-F238E27FC236}">
                    <a16:creationId xmlns:a16="http://schemas.microsoft.com/office/drawing/2014/main" id="{B574B2F7-DAB3-42A4-AB9B-0B484B0455E9}"/>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1" name="Group 30">
              <a:extLst>
                <a:ext uri="{FF2B5EF4-FFF2-40B4-BE49-F238E27FC236}">
                  <a16:creationId xmlns:a16="http://schemas.microsoft.com/office/drawing/2014/main" id="{E451F46C-5462-4285-B560-9B15C506BCF2}"/>
                </a:ext>
              </a:extLst>
            </p:cNvPr>
            <p:cNvGrpSpPr/>
            <p:nvPr/>
          </p:nvGrpSpPr>
          <p:grpSpPr>
            <a:xfrm>
              <a:off x="7912018" y="5304907"/>
              <a:ext cx="4279981" cy="137006"/>
              <a:chOff x="11445923" y="0"/>
              <a:chExt cx="1119115" cy="2552282"/>
            </a:xfrm>
          </p:grpSpPr>
          <p:sp>
            <p:nvSpPr>
              <p:cNvPr id="32" name="Rectangle 31">
                <a:extLst>
                  <a:ext uri="{FF2B5EF4-FFF2-40B4-BE49-F238E27FC236}">
                    <a16:creationId xmlns:a16="http://schemas.microsoft.com/office/drawing/2014/main" id="{B4DDE81F-6471-4E3B-ACB1-05368C5221F6}"/>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a:extLst>
                  <a:ext uri="{FF2B5EF4-FFF2-40B4-BE49-F238E27FC236}">
                    <a16:creationId xmlns:a16="http://schemas.microsoft.com/office/drawing/2014/main" id="{FF199574-BA69-4459-9AAF-BBE602C7B5A9}"/>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3C84CA51-8DA3-444D-9FC1-163933FD07B1}"/>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1100588271"/>
      </p:ext>
    </p:extLst>
  </p:cSld>
  <p:clrMapOvr>
    <a:masterClrMapping/>
  </p:clrMapOvr>
</p:sld>
</file>

<file path=ppt/theme/theme1.xml><?xml version="1.0" encoding="utf-8"?>
<a:theme xmlns:a="http://schemas.openxmlformats.org/drawingml/2006/main" name="Cover and End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6422</TotalTime>
  <Words>549</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Bell MT</vt:lpstr>
      <vt:lpstr>Calibri</vt:lpstr>
      <vt:lpstr>Times New Arabic</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fahmi syarifudin</cp:lastModifiedBy>
  <cp:revision>153</cp:revision>
  <dcterms:created xsi:type="dcterms:W3CDTF">2018-04-24T17:14:44Z</dcterms:created>
  <dcterms:modified xsi:type="dcterms:W3CDTF">2023-12-12T02:35:58Z</dcterms:modified>
</cp:coreProperties>
</file>